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405" r:id="rId3"/>
    <p:sldId id="451" r:id="rId4"/>
    <p:sldId id="452" r:id="rId5"/>
    <p:sldId id="298" r:id="rId6"/>
    <p:sldId id="469" r:id="rId7"/>
    <p:sldId id="456" r:id="rId8"/>
    <p:sldId id="470" r:id="rId9"/>
    <p:sldId id="457" r:id="rId10"/>
    <p:sldId id="458" r:id="rId11"/>
    <p:sldId id="459" r:id="rId12"/>
    <p:sldId id="460" r:id="rId13"/>
    <p:sldId id="439" r:id="rId14"/>
    <p:sldId id="449" r:id="rId15"/>
    <p:sldId id="431" r:id="rId16"/>
    <p:sldId id="433" r:id="rId17"/>
    <p:sldId id="434" r:id="rId18"/>
    <p:sldId id="440" r:id="rId19"/>
    <p:sldId id="436" r:id="rId20"/>
    <p:sldId id="448" r:id="rId21"/>
    <p:sldId id="411" r:id="rId22"/>
    <p:sldId id="462" r:id="rId23"/>
    <p:sldId id="413" r:id="rId24"/>
    <p:sldId id="468" r:id="rId25"/>
    <p:sldId id="412" r:id="rId26"/>
    <p:sldId id="465" r:id="rId27"/>
    <p:sldId id="441" r:id="rId28"/>
    <p:sldId id="466" r:id="rId29"/>
    <p:sldId id="467" r:id="rId30"/>
    <p:sldId id="409" r:id="rId31"/>
    <p:sldId id="463" r:id="rId32"/>
    <p:sldId id="464" r:id="rId33"/>
    <p:sldId id="363" r:id="rId34"/>
    <p:sldId id="401" r:id="rId35"/>
    <p:sldId id="450" r:id="rId36"/>
    <p:sldId id="445" r:id="rId37"/>
    <p:sldId id="446" r:id="rId38"/>
    <p:sldId id="444" r:id="rId39"/>
    <p:sldId id="410" r:id="rId4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CC"/>
    <a:srgbClr val="CCCC00"/>
    <a:srgbClr val="FFCCCC"/>
    <a:srgbClr val="B2B2B2"/>
    <a:srgbClr val="DDDDDD"/>
    <a:srgbClr val="CC9900"/>
    <a:srgbClr val="46312A"/>
    <a:srgbClr val="AE230C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99" autoAdjust="0"/>
    <p:restoredTop sz="68275" autoAdjust="0"/>
  </p:normalViewPr>
  <p:slideViewPr>
    <p:cSldViewPr snapToObjects="1">
      <p:cViewPr>
        <p:scale>
          <a:sx n="80" d="100"/>
          <a:sy n="80" d="100"/>
        </p:scale>
        <p:origin x="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2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10470"/>
    </p:cViewPr>
  </p:sorterViewPr>
  <p:notesViewPr>
    <p:cSldViewPr snapToObjects="1">
      <p:cViewPr>
        <p:scale>
          <a:sx n="120" d="100"/>
          <a:sy n="120" d="100"/>
        </p:scale>
        <p:origin x="-1908" y="85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FM01S1\Fileshare\CAPER\Helene\MyFiles\Distributed%20Medical%20Education\AFMC_DME_Working_Group\AFMC_DME_Workshop_May-4-2010\PT_faculty_2004-05_and_2008-0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51420991730902E-2"/>
          <c:y val="0.13256165936456388"/>
          <c:w val="0.90617796968927267"/>
          <c:h val="0.71144724613703469"/>
        </c:manualLayout>
      </c:layout>
      <c:lineChart>
        <c:grouping val="standard"/>
        <c:varyColors val="0"/>
        <c:ser>
          <c:idx val="0"/>
          <c:order val="0"/>
          <c:tx>
            <c:strRef>
              <c:f>'2010 Doc-Pop Ratios'!$B$2</c:f>
              <c:strCache>
                <c:ptCount val="1"/>
                <c:pt idx="0">
                  <c:v>CMGs + IMGs</c:v>
                </c:pt>
              </c:strCache>
            </c:strRef>
          </c:tx>
          <c:cat>
            <c:numRef>
              <c:f>'2010 Doc-Pop Ratios'!$A$3:$A$19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'2010 Doc-Pop Ratios'!$B$3:$B$19</c:f>
              <c:numCache>
                <c:formatCode>0.0</c:formatCode>
                <c:ptCount val="17"/>
                <c:pt idx="0">
                  <c:v>1.9597754109985579</c:v>
                </c:pt>
                <c:pt idx="1">
                  <c:v>1.918066785498858</c:v>
                </c:pt>
                <c:pt idx="2">
                  <c:v>1.8880766322157803</c:v>
                </c:pt>
                <c:pt idx="3">
                  <c:v>1.8700237428446793</c:v>
                </c:pt>
                <c:pt idx="4">
                  <c:v>1.8470445172887806</c:v>
                </c:pt>
                <c:pt idx="5">
                  <c:v>1.859713255308904</c:v>
                </c:pt>
                <c:pt idx="6">
                  <c:v>1.8506492453313699</c:v>
                </c:pt>
                <c:pt idx="7">
                  <c:v>1.8642888295961824</c:v>
                </c:pt>
                <c:pt idx="8">
                  <c:v>1.8840441706263431</c:v>
                </c:pt>
                <c:pt idx="9">
                  <c:v>1.9125240012193092</c:v>
                </c:pt>
                <c:pt idx="10">
                  <c:v>1.9231164175760573</c:v>
                </c:pt>
                <c:pt idx="11">
                  <c:v>1.8967800755237691</c:v>
                </c:pt>
                <c:pt idx="12">
                  <c:v>1.9188260510325106</c:v>
                </c:pt>
                <c:pt idx="13">
                  <c:v>1.9254697739533424</c:v>
                </c:pt>
                <c:pt idx="14">
                  <c:v>1.9636647992669687</c:v>
                </c:pt>
                <c:pt idx="15">
                  <c:v>1.9867023327263778</c:v>
                </c:pt>
                <c:pt idx="16">
                  <c:v>2.0307662538699689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'2010 Doc-Pop Ratios'!$C$2</c:f>
              <c:strCache>
                <c:ptCount val="1"/>
                <c:pt idx="0">
                  <c:v>CMGs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'2010 Doc-Pop Ratios'!$A$3:$A$19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'2010 Doc-Pop Ratios'!$C$3:$C$19</c:f>
              <c:numCache>
                <c:formatCode>0.0</c:formatCode>
                <c:ptCount val="17"/>
                <c:pt idx="0">
                  <c:v>1.4341357468543494</c:v>
                </c:pt>
                <c:pt idx="1">
                  <c:v>1.4188021444014449</c:v>
                </c:pt>
                <c:pt idx="2">
                  <c:v>1.4001848584152592</c:v>
                </c:pt>
                <c:pt idx="3">
                  <c:v>1.3915038577960115</c:v>
                </c:pt>
                <c:pt idx="4">
                  <c:v>1.3814832927989849</c:v>
                </c:pt>
                <c:pt idx="5">
                  <c:v>1.4061430316847314</c:v>
                </c:pt>
                <c:pt idx="6">
                  <c:v>1.4023245026453139</c:v>
                </c:pt>
                <c:pt idx="7">
                  <c:v>1.4186528298014265</c:v>
                </c:pt>
                <c:pt idx="8">
                  <c:v>1.4330378256218834</c:v>
                </c:pt>
                <c:pt idx="9">
                  <c:v>1.4528633336790138</c:v>
                </c:pt>
                <c:pt idx="10">
                  <c:v>1.4614041802414046</c:v>
                </c:pt>
                <c:pt idx="11">
                  <c:v>1.4434526559602792</c:v>
                </c:pt>
                <c:pt idx="12">
                  <c:v>1.4593566208416799</c:v>
                </c:pt>
                <c:pt idx="13">
                  <c:v>1.4645663114447436</c:v>
                </c:pt>
                <c:pt idx="14">
                  <c:v>1.4894029792835037</c:v>
                </c:pt>
                <c:pt idx="15">
                  <c:v>1.5017111405033186</c:v>
                </c:pt>
                <c:pt idx="16">
                  <c:v>1.5294879913687962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'2010 Doc-Pop Ratios'!$D$2</c:f>
              <c:strCache>
                <c:ptCount val="1"/>
                <c:pt idx="0">
                  <c:v>OECD average</c:v>
                </c:pt>
              </c:strCache>
            </c:strRef>
          </c:tx>
          <c:spPr>
            <a:ln>
              <a:solidFill>
                <a:srgbClr val="CCCC00"/>
              </a:solidFill>
            </a:ln>
          </c:spPr>
          <c:marker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</c:spPr>
          </c:marker>
          <c:cat>
            <c:numRef>
              <c:f>'2010 Doc-Pop Ratios'!$A$3:$A$19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'2010 Doc-Pop Ratios'!$D$3:$D$19</c:f>
              <c:numCache>
                <c:formatCode>0.0</c:formatCode>
                <c:ptCount val="17"/>
                <c:pt idx="0">
                  <c:v>2.5611764705882352</c:v>
                </c:pt>
                <c:pt idx="1">
                  <c:v>2.6299999999999994</c:v>
                </c:pt>
                <c:pt idx="2">
                  <c:v>2.6920000000000002</c:v>
                </c:pt>
                <c:pt idx="3">
                  <c:v>2.7275</c:v>
                </c:pt>
                <c:pt idx="4">
                  <c:v>2.7285714285714282</c:v>
                </c:pt>
                <c:pt idx="5">
                  <c:v>2.7733333333333334</c:v>
                </c:pt>
                <c:pt idx="6">
                  <c:v>2.7299999999999995</c:v>
                </c:pt>
                <c:pt idx="7">
                  <c:v>2.7661904761904759</c:v>
                </c:pt>
                <c:pt idx="8">
                  <c:v>2.808095238095238</c:v>
                </c:pt>
                <c:pt idx="9">
                  <c:v>2.9263636363636367</c:v>
                </c:pt>
                <c:pt idx="10">
                  <c:v>2.977727272727273</c:v>
                </c:pt>
                <c:pt idx="11">
                  <c:v>2.9611111111111108</c:v>
                </c:pt>
                <c:pt idx="12">
                  <c:v>3.019090909090909</c:v>
                </c:pt>
                <c:pt idx="13">
                  <c:v>3.0404545454545455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25472"/>
        <c:axId val="167627392"/>
      </c:lineChart>
      <c:catAx>
        <c:axId val="1676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en-US"/>
          </a:p>
        </c:txPr>
        <c:crossAx val="167627392"/>
        <c:crosses val="autoZero"/>
        <c:auto val="1"/>
        <c:lblAlgn val="ctr"/>
        <c:lblOffset val="100"/>
        <c:noMultiLvlLbl val="0"/>
      </c:catAx>
      <c:valAx>
        <c:axId val="1676273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57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CA"/>
                  <a:t>Density Per 1000 Population</a:t>
                </a:r>
              </a:p>
            </c:rich>
          </c:tx>
          <c:layout>
            <c:manualLayout>
              <c:xMode val="edge"/>
              <c:yMode val="edge"/>
              <c:x val="8.473091946183892E-3"/>
              <c:y val="0.2815925509311336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67625472"/>
        <c:crosses val="autoZero"/>
        <c:crossBetween val="between"/>
      </c:valAx>
      <c:spPr>
        <a:noFill/>
        <a:ln w="28647">
          <a:noFill/>
        </a:ln>
      </c:spPr>
    </c:plotArea>
    <c:legend>
      <c:legendPos val="r"/>
      <c:layout>
        <c:manualLayout>
          <c:xMode val="edge"/>
          <c:yMode val="edge"/>
          <c:x val="0.29484029484029484"/>
          <c:y val="0.92636579572446553"/>
          <c:w val="0.41400491400491402"/>
          <c:h val="5.700712589073634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Not Canada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Sheet2!$A$2:$A$4</c:f>
              <c:strCache>
                <c:ptCount val="3"/>
                <c:pt idx="0">
                  <c:v>EE</c:v>
                </c:pt>
                <c:pt idx="1">
                  <c:v>QEI</c:v>
                </c:pt>
                <c:pt idx="2">
                  <c:v>QEII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9789</c:v>
                </c:pt>
                <c:pt idx="1">
                  <c:v>5452</c:v>
                </c:pt>
                <c:pt idx="2">
                  <c:v>3829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Canada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2922024056408128E-3"/>
                  <c:y val="-6.413314993541120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61012028204064E-3"/>
                  <c:y val="-5.598559260929203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Sheet2!$A$2:$A$4</c:f>
              <c:strCache>
                <c:ptCount val="3"/>
                <c:pt idx="0">
                  <c:v>EE</c:v>
                </c:pt>
                <c:pt idx="1">
                  <c:v>QEI</c:v>
                </c:pt>
                <c:pt idx="2">
                  <c:v>QEII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1183</c:v>
                </c:pt>
                <c:pt idx="1">
                  <c:v>584</c:v>
                </c:pt>
                <c:pt idx="2">
                  <c:v>366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386496"/>
        <c:axId val="183388032"/>
      </c:barChart>
      <c:catAx>
        <c:axId val="18338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3388032"/>
        <c:crosses val="autoZero"/>
        <c:auto val="1"/>
        <c:lblAlgn val="ctr"/>
        <c:lblOffset val="100"/>
        <c:noMultiLvlLbl val="0"/>
      </c:catAx>
      <c:valAx>
        <c:axId val="183388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338649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4254160618000833"/>
          <c:y val="0.93034517429461239"/>
          <c:w val="0.5149167876399835"/>
          <c:h val="5.15338173212108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CSAT-NL</c:v>
                </c:pt>
                <c:pt idx="1">
                  <c:v>CAPP-NS</c:v>
                </c:pt>
                <c:pt idx="2">
                  <c:v>CEHPEA-ON</c:v>
                </c:pt>
                <c:pt idx="3">
                  <c:v>MLPIMG-MB</c:v>
                </c:pt>
                <c:pt idx="4">
                  <c:v>CPL-SK</c:v>
                </c:pt>
                <c:pt idx="5">
                  <c:v>AIMGP-AB</c:v>
                </c:pt>
                <c:pt idx="6">
                  <c:v>IMG-BC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74</c:v>
                </c:pt>
                <c:pt idx="1">
                  <c:v>189</c:v>
                </c:pt>
                <c:pt idx="2">
                  <c:v>1549</c:v>
                </c:pt>
                <c:pt idx="3">
                  <c:v>557</c:v>
                </c:pt>
                <c:pt idx="4">
                  <c:v>132</c:v>
                </c:pt>
                <c:pt idx="5">
                  <c:v>791</c:v>
                </c:pt>
                <c:pt idx="6">
                  <c:v>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267712"/>
        <c:axId val="183269248"/>
      </c:barChart>
      <c:catAx>
        <c:axId val="18326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580000"/>
          <a:lstStyle/>
          <a:p>
            <a:pPr>
              <a:defRPr sz="1600" b="1"/>
            </a:pPr>
            <a:endParaRPr lang="en-US"/>
          </a:p>
        </c:txPr>
        <c:crossAx val="183269248"/>
        <c:crosses val="autoZero"/>
        <c:auto val="1"/>
        <c:lblAlgn val="ctr"/>
        <c:lblOffset val="100"/>
        <c:noMultiLvlLbl val="0"/>
      </c:catAx>
      <c:valAx>
        <c:axId val="183269248"/>
        <c:scaling>
          <c:orientation val="minMax"/>
          <c:max val="16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3267712"/>
        <c:crosses val="autoZero"/>
        <c:crossBetween val="between"/>
        <c:majorUnit val="200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Canadian Citizen/Permanent Resident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259</c:v>
                </c:pt>
                <c:pt idx="1">
                  <c:v>360</c:v>
                </c:pt>
                <c:pt idx="2">
                  <c:v>404</c:v>
                </c:pt>
                <c:pt idx="3">
                  <c:v>416</c:v>
                </c:pt>
                <c:pt idx="4">
                  <c:v>467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Visa Trainee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159</c:v>
                </c:pt>
                <c:pt idx="1">
                  <c:v>129</c:v>
                </c:pt>
                <c:pt idx="2">
                  <c:v>108</c:v>
                </c:pt>
                <c:pt idx="3">
                  <c:v>111</c:v>
                </c:pt>
                <c:pt idx="4">
                  <c:v>94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580160"/>
        <c:axId val="183581696"/>
      </c:barChart>
      <c:catAx>
        <c:axId val="1835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581696"/>
        <c:crosses val="autoZero"/>
        <c:auto val="1"/>
        <c:lblAlgn val="ctr"/>
        <c:lblOffset val="100"/>
        <c:noMultiLvlLbl val="0"/>
      </c:catAx>
      <c:valAx>
        <c:axId val="18358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80160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CFPC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275</c:v>
                </c:pt>
                <c:pt idx="1">
                  <c:v>251</c:v>
                </c:pt>
                <c:pt idx="2">
                  <c:v>326</c:v>
                </c:pt>
                <c:pt idx="3">
                  <c:v>258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RCPSC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375</c:v>
                </c:pt>
                <c:pt idx="1">
                  <c:v>417</c:v>
                </c:pt>
                <c:pt idx="2">
                  <c:v>433</c:v>
                </c:pt>
                <c:pt idx="3">
                  <c:v>439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CMQ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32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30080"/>
        <c:axId val="178257920"/>
      </c:barChart>
      <c:catAx>
        <c:axId val="18363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8257920"/>
        <c:crosses val="autoZero"/>
        <c:auto val="1"/>
        <c:lblAlgn val="ctr"/>
        <c:lblOffset val="100"/>
        <c:noMultiLvlLbl val="0"/>
      </c:catAx>
      <c:valAx>
        <c:axId val="178257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363008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2513136317161869"/>
          <c:y val="0.91122879002144774"/>
          <c:w val="0.60012963521408502"/>
          <c:h val="7.0835349744566983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CFPC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171</c:v>
                </c:pt>
                <c:pt idx="1">
                  <c:v>160</c:v>
                </c:pt>
                <c:pt idx="2">
                  <c:v>192</c:v>
                </c:pt>
                <c:pt idx="3">
                  <c:v>185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RCPSC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109</c:v>
                </c:pt>
                <c:pt idx="1">
                  <c:v>110</c:v>
                </c:pt>
                <c:pt idx="2">
                  <c:v>136</c:v>
                </c:pt>
                <c:pt idx="3">
                  <c:v>155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CMQ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1104"/>
        <c:axId val="178432640"/>
      </c:barChart>
      <c:catAx>
        <c:axId val="1784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8432640"/>
        <c:crosses val="autoZero"/>
        <c:auto val="1"/>
        <c:lblAlgn val="ctr"/>
        <c:lblOffset val="100"/>
        <c:noMultiLvlLbl val="0"/>
      </c:catAx>
      <c:valAx>
        <c:axId val="1784326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843110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4222780060957221"/>
          <c:y val="0.91122879002144774"/>
          <c:w val="0.76431120028794175"/>
          <c:h val="7.0835349744566983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Full/Regular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Sheet2!$B$1:$J$1</c:f>
              <c:strCache>
                <c:ptCount val="9"/>
                <c:pt idx="0">
                  <c:v>CPSNL</c:v>
                </c:pt>
                <c:pt idx="1">
                  <c:v>CPSNS (07-09)</c:v>
                </c:pt>
                <c:pt idx="2">
                  <c:v>CPSNB</c:v>
                </c:pt>
                <c:pt idx="3">
                  <c:v>CMQ</c:v>
                </c:pt>
                <c:pt idx="4">
                  <c:v>CPSO</c:v>
                </c:pt>
                <c:pt idx="5">
                  <c:v>CPSM</c:v>
                </c:pt>
                <c:pt idx="6">
                  <c:v>CPSS</c:v>
                </c:pt>
                <c:pt idx="7">
                  <c:v>CPSA</c:v>
                </c:pt>
                <c:pt idx="8">
                  <c:v>CPSBC</c:v>
                </c:pt>
              </c:strCache>
            </c:strRef>
          </c:cat>
          <c:val>
            <c:numRef>
              <c:f>Sheet2!$B$2:$J$2</c:f>
              <c:numCache>
                <c:formatCode>General</c:formatCode>
                <c:ptCount val="9"/>
                <c:pt idx="0">
                  <c:v>128</c:v>
                </c:pt>
                <c:pt idx="1">
                  <c:v>3</c:v>
                </c:pt>
                <c:pt idx="2">
                  <c:v>166</c:v>
                </c:pt>
                <c:pt idx="3">
                  <c:v>145</c:v>
                </c:pt>
                <c:pt idx="4">
                  <c:v>507</c:v>
                </c:pt>
                <c:pt idx="5">
                  <c:v>196</c:v>
                </c:pt>
                <c:pt idx="6">
                  <c:v>72</c:v>
                </c:pt>
                <c:pt idx="7">
                  <c:v>100</c:v>
                </c:pt>
                <c:pt idx="8">
                  <c:v>160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Sheet2!$B$1:$J$1</c:f>
              <c:strCache>
                <c:ptCount val="9"/>
                <c:pt idx="0">
                  <c:v>CPSNL</c:v>
                </c:pt>
                <c:pt idx="1">
                  <c:v>CPSNS (07-09)</c:v>
                </c:pt>
                <c:pt idx="2">
                  <c:v>CPSNB</c:v>
                </c:pt>
                <c:pt idx="3">
                  <c:v>CMQ</c:v>
                </c:pt>
                <c:pt idx="4">
                  <c:v>CPSO</c:v>
                </c:pt>
                <c:pt idx="5">
                  <c:v>CPSM</c:v>
                </c:pt>
                <c:pt idx="6">
                  <c:v>CPSS</c:v>
                </c:pt>
                <c:pt idx="7">
                  <c:v>CPSA</c:v>
                </c:pt>
                <c:pt idx="8">
                  <c:v>CPSBC</c:v>
                </c:pt>
              </c:strCache>
            </c:strRef>
          </c:cat>
          <c:val>
            <c:numRef>
              <c:f>Sheet2!$B$3:$J$3</c:f>
              <c:numCache>
                <c:formatCode>General</c:formatCode>
                <c:ptCount val="9"/>
                <c:pt idx="0">
                  <c:v>299</c:v>
                </c:pt>
                <c:pt idx="1">
                  <c:v>107</c:v>
                </c:pt>
                <c:pt idx="2">
                  <c:v>130</c:v>
                </c:pt>
                <c:pt idx="3">
                  <c:v>262</c:v>
                </c:pt>
                <c:pt idx="4">
                  <c:v>433</c:v>
                </c:pt>
                <c:pt idx="5">
                  <c:v>207</c:v>
                </c:pt>
                <c:pt idx="6">
                  <c:v>515</c:v>
                </c:pt>
                <c:pt idx="7">
                  <c:v>586</c:v>
                </c:pt>
                <c:pt idx="8">
                  <c:v>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183808"/>
        <c:axId val="184201984"/>
      </c:barChart>
      <c:catAx>
        <c:axId val="1841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4201984"/>
        <c:crosses val="autoZero"/>
        <c:auto val="1"/>
        <c:lblAlgn val="ctr"/>
        <c:lblOffset val="100"/>
        <c:noMultiLvlLbl val="0"/>
      </c:catAx>
      <c:valAx>
        <c:axId val="184201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418380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4222780060957221"/>
          <c:y val="0.91122879002144774"/>
          <c:w val="0.75367581366320346"/>
          <c:h val="7.0835349744566983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21661136457904E-2"/>
          <c:y val="9.2781005817730466E-2"/>
          <c:w val="0.87098315835520557"/>
          <c:h val="0.57935403907844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FinalChart!$B$1</c:f>
              <c:strCache>
                <c:ptCount val="1"/>
                <c:pt idx="0">
                  <c:v>SuccessRate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FinalChart!$A$2:$A$28</c:f>
              <c:strCache>
                <c:ptCount val="27"/>
                <c:pt idx="0">
                  <c:v>Ireland</c:v>
                </c:pt>
                <c:pt idx="1">
                  <c:v>United Kingdom</c:v>
                </c:pt>
                <c:pt idx="2">
                  <c:v>Australia</c:v>
                </c:pt>
                <c:pt idx="3">
                  <c:v>Czech Republic</c:v>
                </c:pt>
                <c:pt idx="4">
                  <c:v>Poland</c:v>
                </c:pt>
                <c:pt idx="5">
                  <c:v>South Africa</c:v>
                </c:pt>
                <c:pt idx="6">
                  <c:v>Trinidad and Tobago</c:v>
                </c:pt>
                <c:pt idx="7">
                  <c:v>Saint Kitts and Nevis</c:v>
                </c:pt>
                <c:pt idx="8">
                  <c:v>Netherlands Antilles</c:v>
                </c:pt>
                <c:pt idx="9">
                  <c:v>Ukraine</c:v>
                </c:pt>
                <c:pt idx="10">
                  <c:v>Romania</c:v>
                </c:pt>
                <c:pt idx="11">
                  <c:v>Dominican Republic</c:v>
                </c:pt>
                <c:pt idx="12">
                  <c:v>India</c:v>
                </c:pt>
                <c:pt idx="13">
                  <c:v>Israel</c:v>
                </c:pt>
                <c:pt idx="14">
                  <c:v>Algeria</c:v>
                </c:pt>
                <c:pt idx="15">
                  <c:v>Dominica</c:v>
                </c:pt>
                <c:pt idx="16">
                  <c:v>Grenada</c:v>
                </c:pt>
                <c:pt idx="17">
                  <c:v>Pakistan</c:v>
                </c:pt>
                <c:pt idx="18">
                  <c:v>Cayman Islands</c:v>
                </c:pt>
                <c:pt idx="19">
                  <c:v>Iran</c:v>
                </c:pt>
                <c:pt idx="20">
                  <c:v>Russia</c:v>
                </c:pt>
                <c:pt idx="21">
                  <c:v>China (PRC)</c:v>
                </c:pt>
                <c:pt idx="22">
                  <c:v>Bosnia-Herzegovina</c:v>
                </c:pt>
                <c:pt idx="23">
                  <c:v>Hungary</c:v>
                </c:pt>
                <c:pt idx="24">
                  <c:v>Philippines</c:v>
                </c:pt>
                <c:pt idx="25">
                  <c:v>Egypt</c:v>
                </c:pt>
                <c:pt idx="26">
                  <c:v>Bangladesh</c:v>
                </c:pt>
              </c:strCache>
            </c:strRef>
          </c:cat>
          <c:val>
            <c:numRef>
              <c:f>FinalChart!$B$2:$B$28</c:f>
              <c:numCache>
                <c:formatCode>0.0%</c:formatCode>
                <c:ptCount val="27"/>
                <c:pt idx="0">
                  <c:v>0.6428571428571429</c:v>
                </c:pt>
                <c:pt idx="1">
                  <c:v>0.59523809523809523</c:v>
                </c:pt>
                <c:pt idx="2">
                  <c:v>0.53246753246753242</c:v>
                </c:pt>
                <c:pt idx="3">
                  <c:v>0.5</c:v>
                </c:pt>
                <c:pt idx="4">
                  <c:v>0.42857142857142855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</c:v>
                </c:pt>
                <c:pt idx="8">
                  <c:v>0.2848101265822785</c:v>
                </c:pt>
                <c:pt idx="9">
                  <c:v>0.23076923076923078</c:v>
                </c:pt>
                <c:pt idx="10">
                  <c:v>0.22580645161290322</c:v>
                </c:pt>
                <c:pt idx="11">
                  <c:v>0.22222222222222221</c:v>
                </c:pt>
                <c:pt idx="12">
                  <c:v>0.22</c:v>
                </c:pt>
                <c:pt idx="13">
                  <c:v>0.21052631578947367</c:v>
                </c:pt>
                <c:pt idx="14">
                  <c:v>0.1875</c:v>
                </c:pt>
                <c:pt idx="15">
                  <c:v>0.18181818181818182</c:v>
                </c:pt>
                <c:pt idx="16">
                  <c:v>0.18085106382978725</c:v>
                </c:pt>
                <c:pt idx="17">
                  <c:v>0.17924528301886791</c:v>
                </c:pt>
                <c:pt idx="18">
                  <c:v>0.16666666666666666</c:v>
                </c:pt>
                <c:pt idx="19">
                  <c:v>0.16216216216216217</c:v>
                </c:pt>
                <c:pt idx="20">
                  <c:v>0.15789473684210525</c:v>
                </c:pt>
                <c:pt idx="21">
                  <c:v>0.11702127659574468</c:v>
                </c:pt>
                <c:pt idx="22">
                  <c:v>0.1</c:v>
                </c:pt>
                <c:pt idx="23">
                  <c:v>0.1</c:v>
                </c:pt>
                <c:pt idx="24">
                  <c:v>9.5238095238095233E-2</c:v>
                </c:pt>
                <c:pt idx="25">
                  <c:v>8.771929824561403E-2</c:v>
                </c:pt>
                <c:pt idx="2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485824"/>
        <c:axId val="167487360"/>
      </c:barChart>
      <c:catAx>
        <c:axId val="16748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7487360"/>
        <c:crosses val="autoZero"/>
        <c:auto val="1"/>
        <c:lblAlgn val="ctr"/>
        <c:lblOffset val="100"/>
        <c:noMultiLvlLbl val="0"/>
      </c:catAx>
      <c:valAx>
        <c:axId val="1674873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674858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5467776307682"/>
          <c:y val="4.6792190401844055E-2"/>
          <c:w val="0.84404182363575764"/>
          <c:h val="0.663130770585858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'Final Chart'!$B$1</c:f>
              <c:strCache>
                <c:ptCount val="1"/>
                <c:pt idx="0">
                  <c:v>SuccessRate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'Final Chart'!$A$2:$A$17</c:f>
              <c:strCache>
                <c:ptCount val="16"/>
                <c:pt idx="0">
                  <c:v>U Dublin, Trinity College</c:v>
                </c:pt>
                <c:pt idx="1">
                  <c:v>Nat. U Ireland, Cork</c:v>
                </c:pt>
                <c:pt idx="2">
                  <c:v>Nat. U Ireland, UC Dublin</c:v>
                </c:pt>
                <c:pt idx="3">
                  <c:v>U Sydney</c:v>
                </c:pt>
                <c:pt idx="4">
                  <c:v>Flinders U South Australia</c:v>
                </c:pt>
                <c:pt idx="5">
                  <c:v>U West Indies</c:v>
                </c:pt>
                <c:pt idx="6">
                  <c:v>Jagiellonian U</c:v>
                </c:pt>
                <c:pt idx="7">
                  <c:v>Royal College of Surgeons, Ireland</c:v>
                </c:pt>
                <c:pt idx="8">
                  <c:v>Medical U of the Americas</c:v>
                </c:pt>
                <c:pt idx="9">
                  <c:v>Saba U</c:v>
                </c:pt>
                <c:pt idx="10">
                  <c:v>U Alexandria</c:v>
                </c:pt>
                <c:pt idx="11">
                  <c:v>Ross U</c:v>
                </c:pt>
                <c:pt idx="12">
                  <c:v>U of Health Sciences, Lahore</c:v>
                </c:pt>
                <c:pt idx="13">
                  <c:v>Iberoamerican U</c:v>
                </c:pt>
                <c:pt idx="14">
                  <c:v>St. Matthew's U</c:v>
                </c:pt>
                <c:pt idx="15">
                  <c:v>St. George's U</c:v>
                </c:pt>
              </c:strCache>
            </c:strRef>
          </c:cat>
          <c:val>
            <c:numRef>
              <c:f>'Final Chart'!$B$2:$B$17</c:f>
              <c:numCache>
                <c:formatCode>0%</c:formatCode>
                <c:ptCount val="16"/>
                <c:pt idx="0">
                  <c:v>1</c:v>
                </c:pt>
                <c:pt idx="1">
                  <c:v>0.7142857142857143</c:v>
                </c:pt>
                <c:pt idx="2">
                  <c:v>0.68421052631578949</c:v>
                </c:pt>
                <c:pt idx="3">
                  <c:v>0.60606060606060608</c:v>
                </c:pt>
                <c:pt idx="4">
                  <c:v>0.5</c:v>
                </c:pt>
                <c:pt idx="5">
                  <c:v>0.41176470588235292</c:v>
                </c:pt>
                <c:pt idx="6">
                  <c:v>0.40540540540540543</c:v>
                </c:pt>
                <c:pt idx="7">
                  <c:v>0.34146341463414637</c:v>
                </c:pt>
                <c:pt idx="8">
                  <c:v>0.32432432432432434</c:v>
                </c:pt>
                <c:pt idx="9">
                  <c:v>0.32231404958677684</c:v>
                </c:pt>
                <c:pt idx="10">
                  <c:v>0.23076923076923078</c:v>
                </c:pt>
                <c:pt idx="11">
                  <c:v>0.18181818181818182</c:v>
                </c:pt>
                <c:pt idx="12">
                  <c:v>0.18181818181818182</c:v>
                </c:pt>
                <c:pt idx="13">
                  <c:v>0.16666666666666666</c:v>
                </c:pt>
                <c:pt idx="14">
                  <c:v>0.16666666666666666</c:v>
                </c:pt>
                <c:pt idx="15">
                  <c:v>0.15957446808510639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78304"/>
        <c:axId val="183792384"/>
      </c:barChart>
      <c:catAx>
        <c:axId val="18377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20000" vert="horz"/>
          <a:lstStyle/>
          <a:p>
            <a:pPr>
              <a:defRPr b="1"/>
            </a:pPr>
            <a:endParaRPr lang="en-US"/>
          </a:p>
        </c:txPr>
        <c:crossAx val="183792384"/>
        <c:crossesAt val="0"/>
        <c:auto val="1"/>
        <c:lblAlgn val="ctr"/>
        <c:lblOffset val="100"/>
        <c:noMultiLvlLbl val="0"/>
      </c:catAx>
      <c:valAx>
        <c:axId val="183792384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3778304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Canada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77.1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 years</c:v>
                </c:pt>
                <c:pt idx="1">
                  <c:v>5 years</c:v>
                </c:pt>
                <c:pt idx="3">
                  <c:v>2 years </c:v>
                </c:pt>
                <c:pt idx="4">
                  <c:v>5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77.099999999999994</c:v>
                </c:pt>
                <c:pt idx="1">
                  <c:v>78.099999999999994</c:v>
                </c:pt>
                <c:pt idx="3">
                  <c:v>91.7</c:v>
                </c:pt>
                <c:pt idx="4">
                  <c:v>91.6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Outside Canada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 years</c:v>
                </c:pt>
                <c:pt idx="1">
                  <c:v>5 years</c:v>
                </c:pt>
                <c:pt idx="3">
                  <c:v>2 years </c:v>
                </c:pt>
                <c:pt idx="4">
                  <c:v>5 years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22.9</c:v>
                </c:pt>
                <c:pt idx="1">
                  <c:v>21.9</c:v>
                </c:pt>
                <c:pt idx="3">
                  <c:v>8.3000000000000007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7080704"/>
        <c:axId val="167082240"/>
      </c:barChart>
      <c:catAx>
        <c:axId val="167080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7082240"/>
        <c:crosses val="autoZero"/>
        <c:auto val="1"/>
        <c:lblAlgn val="ctr"/>
        <c:lblOffset val="100"/>
        <c:noMultiLvlLbl val="0"/>
      </c:catAx>
      <c:valAx>
        <c:axId val="167082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7080704"/>
        <c:crosses val="autoZero"/>
        <c:crossBetween val="between"/>
        <c:majorUnit val="0.2"/>
      </c:valAx>
      <c:spPr>
        <a:noFill/>
      </c:spPr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55774278215223"/>
          <c:y val="2.8252405949256341E-2"/>
          <c:w val="0.84903008565106863"/>
          <c:h val="0.66905263320893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Full licenses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Large Urban Centres</c:v>
                </c:pt>
                <c:pt idx="1">
                  <c:v>Small Cities</c:v>
                </c:pt>
                <c:pt idx="2">
                  <c:v>Towns</c:v>
                </c:pt>
                <c:pt idx="3">
                  <c:v>Rural Places and Territories 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0.62523540489642204</c:v>
                </c:pt>
                <c:pt idx="1">
                  <c:v>4.8022598870056499E-2</c:v>
                </c:pt>
                <c:pt idx="2">
                  <c:v>0.16760828625235405</c:v>
                </c:pt>
                <c:pt idx="3">
                  <c:v>0.15913370998116758</c:v>
                </c:pt>
              </c:numCache>
            </c:numRef>
          </c:val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All other licenses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Large Urban Centres</c:v>
                </c:pt>
                <c:pt idx="1">
                  <c:v>Small Cities</c:v>
                </c:pt>
                <c:pt idx="2">
                  <c:v>Towns</c:v>
                </c:pt>
                <c:pt idx="3">
                  <c:v>Rural Places and Territories 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 formatCode="0%">
                  <c:v>0.43980543169841912</c:v>
                </c:pt>
                <c:pt idx="1">
                  <c:v>5.4316984191325496E-2</c:v>
                </c:pt>
                <c:pt idx="2" formatCode="0%">
                  <c:v>0.2496959870287799</c:v>
                </c:pt>
                <c:pt idx="3">
                  <c:v>0.25618159708147548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5905536"/>
        <c:axId val="165907072"/>
      </c:barChart>
      <c:catAx>
        <c:axId val="165905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907072"/>
        <c:crosses val="autoZero"/>
        <c:auto val="1"/>
        <c:lblAlgn val="ctr"/>
        <c:lblOffset val="100"/>
        <c:noMultiLvlLbl val="0"/>
      </c:catAx>
      <c:valAx>
        <c:axId val="1659070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90553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2" b="1" i="0" u="none" strike="noStrike" baseline="0">
                <a:solidFill>
                  <a:schemeClr val="tx1"/>
                </a:solidFill>
                <a:latin typeface="Helvetica"/>
                <a:ea typeface="Helvetica"/>
                <a:cs typeface="Helvetica"/>
              </a:defRPr>
            </a:pPr>
            <a:r>
              <a:rPr lang="en-CA"/>
              <a:t>MD Program Applicants Per 100,000 Population Aged 20-24 Years, by Sex, 
Canada, 1980/81-2008/09</a:t>
            </a:r>
          </a:p>
        </c:rich>
      </c:tx>
      <c:layout>
        <c:manualLayout>
          <c:xMode val="edge"/>
          <c:yMode val="edge"/>
          <c:x val="0.15337423312883436"/>
          <c:y val="1.9230769230769232E-2"/>
        </c:manualLayout>
      </c:layout>
      <c:overlay val="0"/>
      <c:spPr>
        <a:noFill/>
        <a:ln w="275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938650306748465E-2"/>
          <c:y val="0.15598290598290598"/>
          <c:w val="0.92638036809815949"/>
          <c:h val="0.613247863247863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7550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Sheet1!$A$2:$A$30</c:f>
              <c:strCache>
                <c:ptCount val="29"/>
                <c:pt idx="0">
                  <c:v>1980/81</c:v>
                </c:pt>
                <c:pt idx="1">
                  <c:v>1981/82</c:v>
                </c:pt>
                <c:pt idx="2">
                  <c:v>1982/83</c:v>
                </c:pt>
                <c:pt idx="3">
                  <c:v>1983/84</c:v>
                </c:pt>
                <c:pt idx="4">
                  <c:v>1984/85</c:v>
                </c:pt>
                <c:pt idx="5">
                  <c:v>1985/86</c:v>
                </c:pt>
                <c:pt idx="6">
                  <c:v>1986/87</c:v>
                </c:pt>
                <c:pt idx="7">
                  <c:v>1987/88</c:v>
                </c:pt>
                <c:pt idx="8">
                  <c:v>1988/89</c:v>
                </c:pt>
                <c:pt idx="9">
                  <c:v>1989/90</c:v>
                </c:pt>
                <c:pt idx="10">
                  <c:v>1990/91</c:v>
                </c:pt>
                <c:pt idx="11">
                  <c:v>1991/92</c:v>
                </c:pt>
                <c:pt idx="12">
                  <c:v>1992/93</c:v>
                </c:pt>
                <c:pt idx="13">
                  <c:v>1993/94</c:v>
                </c:pt>
                <c:pt idx="14">
                  <c:v>1994/95</c:v>
                </c:pt>
                <c:pt idx="15">
                  <c:v>1995/96</c:v>
                </c:pt>
                <c:pt idx="16">
                  <c:v>1996/97</c:v>
                </c:pt>
                <c:pt idx="17">
                  <c:v>1997/98</c:v>
                </c:pt>
                <c:pt idx="18">
                  <c:v>1998/99</c:v>
                </c:pt>
                <c:pt idx="19">
                  <c:v>1999/2000</c:v>
                </c:pt>
                <c:pt idx="20">
                  <c:v>2000/01</c:v>
                </c:pt>
                <c:pt idx="21">
                  <c:v>2001/02</c:v>
                </c:pt>
                <c:pt idx="22">
                  <c:v>2002/03</c:v>
                </c:pt>
                <c:pt idx="23">
                  <c:v>2003/04</c:v>
                </c:pt>
                <c:pt idx="24">
                  <c:v>2004/05</c:v>
                </c:pt>
                <c:pt idx="25">
                  <c:v>2005/06</c:v>
                </c:pt>
                <c:pt idx="26">
                  <c:v>2006/07</c:v>
                </c:pt>
                <c:pt idx="27">
                  <c:v>2007/08</c:v>
                </c:pt>
                <c:pt idx="28">
                  <c:v>2008/09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356</c:v>
                </c:pt>
                <c:pt idx="1">
                  <c:v>366</c:v>
                </c:pt>
                <c:pt idx="2">
                  <c:v>334</c:v>
                </c:pt>
                <c:pt idx="3">
                  <c:v>358</c:v>
                </c:pt>
                <c:pt idx="4">
                  <c:v>375</c:v>
                </c:pt>
                <c:pt idx="5">
                  <c:v>367</c:v>
                </c:pt>
                <c:pt idx="6">
                  <c:v>381</c:v>
                </c:pt>
                <c:pt idx="7">
                  <c:v>376</c:v>
                </c:pt>
                <c:pt idx="8">
                  <c:v>376</c:v>
                </c:pt>
                <c:pt idx="9">
                  <c:v>376</c:v>
                </c:pt>
                <c:pt idx="10">
                  <c:v>382</c:v>
                </c:pt>
                <c:pt idx="11">
                  <c:v>386</c:v>
                </c:pt>
                <c:pt idx="12">
                  <c:v>381</c:v>
                </c:pt>
                <c:pt idx="13">
                  <c:v>369</c:v>
                </c:pt>
                <c:pt idx="14">
                  <c:v>376</c:v>
                </c:pt>
                <c:pt idx="15">
                  <c:v>344</c:v>
                </c:pt>
                <c:pt idx="16">
                  <c:v>358</c:v>
                </c:pt>
                <c:pt idx="17">
                  <c:v>346</c:v>
                </c:pt>
                <c:pt idx="18">
                  <c:v>336</c:v>
                </c:pt>
                <c:pt idx="19">
                  <c:v>317</c:v>
                </c:pt>
                <c:pt idx="20">
                  <c:v>325</c:v>
                </c:pt>
                <c:pt idx="21">
                  <c:v>307</c:v>
                </c:pt>
                <c:pt idx="22">
                  <c:v>292</c:v>
                </c:pt>
                <c:pt idx="23">
                  <c:v>314</c:v>
                </c:pt>
                <c:pt idx="24">
                  <c:v>328</c:v>
                </c:pt>
                <c:pt idx="25">
                  <c:v>344</c:v>
                </c:pt>
                <c:pt idx="26">
                  <c:v>371</c:v>
                </c:pt>
                <c:pt idx="27">
                  <c:v>379</c:v>
                </c:pt>
                <c:pt idx="28">
                  <c:v>379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755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Sheet1!$A$2:$A$30</c:f>
              <c:strCache>
                <c:ptCount val="29"/>
                <c:pt idx="0">
                  <c:v>1980/81</c:v>
                </c:pt>
                <c:pt idx="1">
                  <c:v>1981/82</c:v>
                </c:pt>
                <c:pt idx="2">
                  <c:v>1982/83</c:v>
                </c:pt>
                <c:pt idx="3">
                  <c:v>1983/84</c:v>
                </c:pt>
                <c:pt idx="4">
                  <c:v>1984/85</c:v>
                </c:pt>
                <c:pt idx="5">
                  <c:v>1985/86</c:v>
                </c:pt>
                <c:pt idx="6">
                  <c:v>1986/87</c:v>
                </c:pt>
                <c:pt idx="7">
                  <c:v>1987/88</c:v>
                </c:pt>
                <c:pt idx="8">
                  <c:v>1988/89</c:v>
                </c:pt>
                <c:pt idx="9">
                  <c:v>1989/90</c:v>
                </c:pt>
                <c:pt idx="10">
                  <c:v>1990/91</c:v>
                </c:pt>
                <c:pt idx="11">
                  <c:v>1991/92</c:v>
                </c:pt>
                <c:pt idx="12">
                  <c:v>1992/93</c:v>
                </c:pt>
                <c:pt idx="13">
                  <c:v>1993/94</c:v>
                </c:pt>
                <c:pt idx="14">
                  <c:v>1994/95</c:v>
                </c:pt>
                <c:pt idx="15">
                  <c:v>1995/96</c:v>
                </c:pt>
                <c:pt idx="16">
                  <c:v>1996/97</c:v>
                </c:pt>
                <c:pt idx="17">
                  <c:v>1997/98</c:v>
                </c:pt>
                <c:pt idx="18">
                  <c:v>1998/99</c:v>
                </c:pt>
                <c:pt idx="19">
                  <c:v>1999/2000</c:v>
                </c:pt>
                <c:pt idx="20">
                  <c:v>2000/01</c:v>
                </c:pt>
                <c:pt idx="21">
                  <c:v>2001/02</c:v>
                </c:pt>
                <c:pt idx="22">
                  <c:v>2002/03</c:v>
                </c:pt>
                <c:pt idx="23">
                  <c:v>2003/04</c:v>
                </c:pt>
                <c:pt idx="24">
                  <c:v>2004/05</c:v>
                </c:pt>
                <c:pt idx="25">
                  <c:v>2005/06</c:v>
                </c:pt>
                <c:pt idx="26">
                  <c:v>2006/07</c:v>
                </c:pt>
                <c:pt idx="27">
                  <c:v>2007/08</c:v>
                </c:pt>
                <c:pt idx="28">
                  <c:v>2008/09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231</c:v>
                </c:pt>
                <c:pt idx="1">
                  <c:v>238</c:v>
                </c:pt>
                <c:pt idx="2">
                  <c:v>253</c:v>
                </c:pt>
                <c:pt idx="3">
                  <c:v>269</c:v>
                </c:pt>
                <c:pt idx="4">
                  <c:v>293</c:v>
                </c:pt>
                <c:pt idx="5">
                  <c:v>304</c:v>
                </c:pt>
                <c:pt idx="6">
                  <c:v>319</c:v>
                </c:pt>
                <c:pt idx="7">
                  <c:v>328</c:v>
                </c:pt>
                <c:pt idx="8">
                  <c:v>323</c:v>
                </c:pt>
                <c:pt idx="9">
                  <c:v>325</c:v>
                </c:pt>
                <c:pt idx="10">
                  <c:v>348</c:v>
                </c:pt>
                <c:pt idx="11">
                  <c:v>370</c:v>
                </c:pt>
                <c:pt idx="12">
                  <c:v>402</c:v>
                </c:pt>
                <c:pt idx="13">
                  <c:v>380</c:v>
                </c:pt>
                <c:pt idx="14">
                  <c:v>378</c:v>
                </c:pt>
                <c:pt idx="15">
                  <c:v>371</c:v>
                </c:pt>
                <c:pt idx="16">
                  <c:v>384</c:v>
                </c:pt>
                <c:pt idx="17">
                  <c:v>368</c:v>
                </c:pt>
                <c:pt idx="18">
                  <c:v>380</c:v>
                </c:pt>
                <c:pt idx="19">
                  <c:v>375</c:v>
                </c:pt>
                <c:pt idx="20">
                  <c:v>419</c:v>
                </c:pt>
                <c:pt idx="21">
                  <c:v>413</c:v>
                </c:pt>
                <c:pt idx="22">
                  <c:v>418</c:v>
                </c:pt>
                <c:pt idx="23">
                  <c:v>451</c:v>
                </c:pt>
                <c:pt idx="24">
                  <c:v>456</c:v>
                </c:pt>
                <c:pt idx="25">
                  <c:v>479</c:v>
                </c:pt>
                <c:pt idx="26">
                  <c:v>528</c:v>
                </c:pt>
                <c:pt idx="27">
                  <c:v>554</c:v>
                </c:pt>
                <c:pt idx="28">
                  <c:v>549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21856"/>
        <c:axId val="177328128"/>
      </c:lineChart>
      <c:catAx>
        <c:axId val="1773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4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68" b="1" i="0" u="none" strike="noStrike" baseline="0">
                <a:solidFill>
                  <a:schemeClr val="tx1"/>
                </a:solidFill>
                <a:latin typeface="Helvetica"/>
                <a:ea typeface="Helvetica"/>
                <a:cs typeface="Helvetica"/>
              </a:defRPr>
            </a:pPr>
            <a:endParaRPr lang="en-US"/>
          </a:p>
        </c:txPr>
        <c:crossAx val="177328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328128"/>
        <c:scaling>
          <c:orientation val="minMax"/>
        </c:scaling>
        <c:delete val="0"/>
        <c:axPos val="l"/>
        <c:majorGridlines>
          <c:spPr>
            <a:ln w="344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6" b="1" i="0" u="none" strike="noStrike" baseline="0">
                    <a:solidFill>
                      <a:schemeClr val="tx1"/>
                    </a:solidFill>
                    <a:latin typeface="Helvetica"/>
                    <a:ea typeface="Helvetica"/>
                    <a:cs typeface="Helvetica"/>
                  </a:defRPr>
                </a:pPr>
                <a:r>
                  <a:rPr lang="en-CA"/>
                  <a:t>Applicants Per 100K Population Aged 20-24</a:t>
                </a:r>
              </a:p>
            </c:rich>
          </c:tx>
          <c:layout>
            <c:manualLayout>
              <c:xMode val="edge"/>
              <c:yMode val="edge"/>
              <c:x val="1.2269938650306749E-3"/>
              <c:y val="0.19444444444444445"/>
            </c:manualLayout>
          </c:layout>
          <c:overlay val="0"/>
          <c:spPr>
            <a:noFill/>
            <a:ln w="275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0" b="0" i="0" u="none" strike="noStrike" baseline="0">
                <a:solidFill>
                  <a:schemeClr val="tx1"/>
                </a:solidFill>
                <a:latin typeface="Helvetica"/>
                <a:ea typeface="Helvetica"/>
                <a:cs typeface="Helvetica"/>
              </a:defRPr>
            </a:pPr>
            <a:endParaRPr lang="en-US"/>
          </a:p>
        </c:txPr>
        <c:crossAx val="177321856"/>
        <c:crosses val="autoZero"/>
        <c:crossBetween val="between"/>
        <c:majorUnit val="50"/>
      </c:valAx>
      <c:spPr>
        <a:noFill/>
        <a:ln w="137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6503067484662575"/>
          <c:y val="0.59401709401709402"/>
          <c:w val="0.32883435582822085"/>
          <c:h val="7.6923076923076927E-2"/>
        </c:manualLayout>
      </c:layout>
      <c:overlay val="0"/>
      <c:spPr>
        <a:solidFill>
          <a:schemeClr val="bg1"/>
        </a:solidFill>
        <a:ln w="3444">
          <a:solidFill>
            <a:schemeClr val="tx1"/>
          </a:solidFill>
          <a:prstDash val="solid"/>
        </a:ln>
      </c:spPr>
      <c:txPr>
        <a:bodyPr/>
        <a:lstStyle/>
        <a:p>
          <a:pPr>
            <a:defRPr sz="1795" b="1" i="0" u="none" strike="noStrike" baseline="0">
              <a:solidFill>
                <a:schemeClr val="tx1"/>
              </a:solidFill>
              <a:latin typeface="Helvetica"/>
              <a:ea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2" b="1" i="0" u="none" strike="noStrike" baseline="0">
          <a:solidFill>
            <a:schemeClr val="tx1"/>
          </a:solidFill>
          <a:latin typeface="Helvetica"/>
          <a:ea typeface="Helvetica"/>
          <a:cs typeface="Helvetica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74" b="1" i="0" u="none" strike="noStrike" baseline="0">
                <a:solidFill>
                  <a:schemeClr val="tx1"/>
                </a:solidFill>
                <a:latin typeface="Helvetica"/>
                <a:ea typeface="Helvetica"/>
                <a:cs typeface="Helvetica"/>
              </a:defRPr>
            </a:pPr>
            <a:r>
              <a:rPr lang="en-CA" dirty="0"/>
              <a:t>First Year MD Program Enrolment, Canada, </a:t>
            </a:r>
            <a:r>
              <a:rPr lang="en-CA" dirty="0" smtClean="0"/>
              <a:t>2000/01 </a:t>
            </a:r>
            <a:r>
              <a:rPr lang="en-CA" dirty="0"/>
              <a:t>- </a:t>
            </a:r>
            <a:r>
              <a:rPr lang="en-CA" dirty="0" smtClean="0"/>
              <a:t>2010/11</a:t>
            </a:r>
            <a:endParaRPr lang="en-CA" dirty="0"/>
          </a:p>
        </c:rich>
      </c:tx>
      <c:layout>
        <c:manualLayout>
          <c:xMode val="edge"/>
          <c:yMode val="edge"/>
          <c:x val="0.16180764853662488"/>
          <c:y val="1.9417621471970715E-2"/>
        </c:manualLayout>
      </c:layout>
      <c:overlay val="0"/>
      <c:spPr>
        <a:noFill/>
        <a:ln w="2311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230769230769235E-2"/>
          <c:y val="7.6775431861804216E-2"/>
          <c:w val="0.91758241758241754"/>
          <c:h val="0.72552783109404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First Year Enrolment, up 60%</c:v>
                </c:pt>
              </c:strCache>
            </c:strRef>
          </c:tx>
          <c:spPr>
            <a:solidFill>
              <a:srgbClr val="000080"/>
            </a:solidFill>
            <a:ln w="1454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117">
                <a:noFill/>
              </a:ln>
            </c:spPr>
            <c:txPr>
              <a:bodyPr rot="5400000"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11"/>
                <c:pt idx="0">
                  <c:v>00/01</c:v>
                </c:pt>
                <c:pt idx="1">
                  <c:v>01/02</c:v>
                </c:pt>
                <c:pt idx="2">
                  <c:v>02/03</c:v>
                </c:pt>
                <c:pt idx="3">
                  <c:v>03/04</c:v>
                </c:pt>
                <c:pt idx="4">
                  <c:v>04/05</c:v>
                </c:pt>
                <c:pt idx="5">
                  <c:v>05/06</c:v>
                </c:pt>
                <c:pt idx="6">
                  <c:v>06/07</c:v>
                </c:pt>
                <c:pt idx="7">
                  <c:v>07/08</c:v>
                </c:pt>
                <c:pt idx="8">
                  <c:v>08/09</c:v>
                </c:pt>
                <c:pt idx="9">
                  <c:v>09/10</c:v>
                </c:pt>
                <c:pt idx="10">
                  <c:v>10/11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11"/>
                <c:pt idx="0">
                  <c:v>1763</c:v>
                </c:pt>
                <c:pt idx="1">
                  <c:v>1921</c:v>
                </c:pt>
                <c:pt idx="2">
                  <c:v>2028</c:v>
                </c:pt>
                <c:pt idx="3">
                  <c:v>2096</c:v>
                </c:pt>
                <c:pt idx="4">
                  <c:v>2193</c:v>
                </c:pt>
                <c:pt idx="5">
                  <c:v>2380</c:v>
                </c:pt>
                <c:pt idx="6">
                  <c:v>2460</c:v>
                </c:pt>
                <c:pt idx="7">
                  <c:v>2569</c:v>
                </c:pt>
                <c:pt idx="8">
                  <c:v>2660</c:v>
                </c:pt>
                <c:pt idx="9">
                  <c:v>2742</c:v>
                </c:pt>
                <c:pt idx="10">
                  <c:v>2829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370240"/>
        <c:axId val="177371776"/>
      </c:barChart>
      <c:catAx>
        <c:axId val="1773702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636">
            <a:solidFill>
              <a:schemeClr val="tx1"/>
            </a:solidFill>
            <a:prstDash val="solid"/>
          </a:ln>
        </c:spPr>
        <c:txPr>
          <a:bodyPr rot="2760000" vert="horz"/>
          <a:lstStyle/>
          <a:p>
            <a:pPr>
              <a:defRPr sz="10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371776"/>
        <c:crosses val="autoZero"/>
        <c:auto val="1"/>
        <c:lblAlgn val="ctr"/>
        <c:lblOffset val="25"/>
        <c:tickLblSkip val="1"/>
        <c:tickMarkSkip val="1"/>
        <c:noMultiLvlLbl val="0"/>
      </c:catAx>
      <c:valAx>
        <c:axId val="177371776"/>
        <c:scaling>
          <c:orientation val="minMax"/>
        </c:scaling>
        <c:delete val="0"/>
        <c:axPos val="l"/>
        <c:majorGridlines>
          <c:spPr>
            <a:ln w="363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370240"/>
        <c:crosses val="autoZero"/>
        <c:crossBetween val="between"/>
        <c:majorUnit val="250"/>
      </c:valAx>
      <c:spPr>
        <a:noFill/>
        <a:ln w="1454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197801109214538"/>
          <c:y val="0.88867567950566551"/>
          <c:w val="0.51868136106675289"/>
          <c:h val="6.909785409993174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Helvetica"/>
          <a:ea typeface="Helvetica"/>
          <a:cs typeface="Helvetica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aseline="0" dirty="0" smtClean="0"/>
              <a:t>Growth </a:t>
            </a:r>
            <a:r>
              <a:rPr lang="en-US" sz="1200" baseline="0" dirty="0"/>
              <a:t>in the Number of Part-Time Faculty of Medicine Faculty Members, Canada, 2004/05 to 2008/09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92128877368076"/>
          <c:y val="0.17432629736053556"/>
          <c:w val="0.75574090313412823"/>
          <c:h val="0.68829995251862031"/>
        </c:manualLayout>
      </c:layout>
      <c:barChart>
        <c:barDir val="bar"/>
        <c:grouping val="clustered"/>
        <c:varyColors val="0"/>
        <c:ser>
          <c:idx val="0"/>
          <c:order val="0"/>
          <c:tx>
            <c:v>P-T Faculty Growth</c:v>
          </c:tx>
          <c:spPr>
            <a:solidFill>
              <a:schemeClr val="tx2"/>
            </a:solidFill>
          </c:spPr>
          <c:invertIfNegative val="0"/>
          <c:dLbls>
            <c:dLbl>
              <c:idx val="5"/>
              <c:layout>
                <c:manualLayout>
                  <c:x val="-3.6668146692265778E-2"/>
                  <c:y val="2.7709860739403816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Sheet1!$A$1:$A$7</c:f>
              <c:strCache>
                <c:ptCount val="7"/>
                <c:pt idx="0">
                  <c:v>Family Medicine</c:v>
                </c:pt>
                <c:pt idx="1">
                  <c:v>Psychiatry</c:v>
                </c:pt>
                <c:pt idx="2">
                  <c:v>Internal Medicine</c:v>
                </c:pt>
                <c:pt idx="3">
                  <c:v>Paediatrics</c:v>
                </c:pt>
                <c:pt idx="4">
                  <c:v>General Surgery</c:v>
                </c:pt>
                <c:pt idx="5">
                  <c:v>Emergency Medicine</c:v>
                </c:pt>
                <c:pt idx="6">
                  <c:v>All Other Departments</c:v>
                </c:pt>
              </c:strCache>
            </c:strRef>
          </c:cat>
          <c:val>
            <c:numRef>
              <c:f>Sheet1!$B$1:$B$7</c:f>
              <c:numCache>
                <c:formatCode>#,##0</c:formatCode>
                <c:ptCount val="7"/>
                <c:pt idx="0">
                  <c:v>3498</c:v>
                </c:pt>
                <c:pt idx="1">
                  <c:v>617</c:v>
                </c:pt>
                <c:pt idx="2">
                  <c:v>573</c:v>
                </c:pt>
                <c:pt idx="3">
                  <c:v>440</c:v>
                </c:pt>
                <c:pt idx="4">
                  <c:v>357</c:v>
                </c:pt>
                <c:pt idx="5">
                  <c:v>245</c:v>
                </c:pt>
                <c:pt idx="6">
                  <c:v>2875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65664"/>
        <c:axId val="171794432"/>
      </c:barChart>
      <c:catAx>
        <c:axId val="171665664"/>
        <c:scaling>
          <c:orientation val="maxMin"/>
        </c:scaling>
        <c:delete val="0"/>
        <c:axPos val="l"/>
        <c:majorTickMark val="out"/>
        <c:minorTickMark val="none"/>
        <c:tickLblPos val="nextTo"/>
        <c:crossAx val="171794432"/>
        <c:crosses val="autoZero"/>
        <c:auto val="1"/>
        <c:lblAlgn val="ctr"/>
        <c:lblOffset val="100"/>
        <c:noMultiLvlLbl val="0"/>
      </c:catAx>
      <c:valAx>
        <c:axId val="171794432"/>
        <c:scaling>
          <c:orientation val="minMax"/>
        </c:scaling>
        <c:delete val="0"/>
        <c:axPos val="t"/>
        <c:majorGridlines/>
        <c:numFmt formatCode="#,##0" sourceLinked="1"/>
        <c:majorTickMark val="out"/>
        <c:minorTickMark val="none"/>
        <c:tickLblPos val="nextTo"/>
        <c:crossAx val="17166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CertBody!$B$27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CertBody!$A$28:$A$32</c:f>
              <c:strCache>
                <c:ptCount val="5"/>
                <c:pt idx="0">
                  <c:v>CMQ</c:v>
                </c:pt>
                <c:pt idx="1">
                  <c:v>RCPSC</c:v>
                </c:pt>
                <c:pt idx="2">
                  <c:v>CFPC</c:v>
                </c:pt>
                <c:pt idx="3">
                  <c:v>FOM</c:v>
                </c:pt>
                <c:pt idx="4">
                  <c:v>MCC</c:v>
                </c:pt>
              </c:strCache>
            </c:strRef>
          </c:cat>
          <c:val>
            <c:numRef>
              <c:f>CertBody!$B$28:$B$32</c:f>
              <c:numCache>
                <c:formatCode>0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2005</c:v>
                </c:pt>
                <c:pt idx="3">
                  <c:v>2005</c:v>
                </c:pt>
                <c:pt idx="4">
                  <c:v>2005</c:v>
                </c:pt>
              </c:numCache>
            </c:numRef>
          </c:val>
        </c:ser>
        <c:ser>
          <c:idx val="1"/>
          <c:order val="1"/>
          <c:tx>
            <c:strRef>
              <c:f>CertBody!$C$27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aseline="0"/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aseline="0"/>
                      <a:t>2006-2009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aseline="0"/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aseline="0"/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aseline="0"/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CertBody!$A$28:$A$32</c:f>
              <c:strCache>
                <c:ptCount val="5"/>
                <c:pt idx="0">
                  <c:v>CMQ</c:v>
                </c:pt>
                <c:pt idx="1">
                  <c:v>RCPSC</c:v>
                </c:pt>
                <c:pt idx="2">
                  <c:v>CFPC</c:v>
                </c:pt>
                <c:pt idx="3">
                  <c:v>FOM</c:v>
                </c:pt>
                <c:pt idx="4">
                  <c:v>MCC</c:v>
                </c:pt>
              </c:strCache>
            </c:strRef>
          </c:cat>
          <c:val>
            <c:numRef>
              <c:f>CertBody!$C$28:$C$32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150016"/>
        <c:axId val="178151808"/>
        <c:axId val="0"/>
      </c:bar3DChart>
      <c:catAx>
        <c:axId val="178150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en-US"/>
          </a:p>
        </c:txPr>
        <c:crossAx val="178151808"/>
        <c:crosses val="autoZero"/>
        <c:auto val="1"/>
        <c:lblAlgn val="ctr"/>
        <c:lblOffset val="100"/>
        <c:noMultiLvlLbl val="0"/>
      </c:catAx>
      <c:valAx>
        <c:axId val="178151808"/>
        <c:scaling>
          <c:orientation val="minMax"/>
          <c:max val="2009"/>
          <c:min val="2005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5001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AP!$B$27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AP!$A$28:$A$34</c:f>
              <c:strCache>
                <c:ptCount val="7"/>
                <c:pt idx="0">
                  <c:v>British Columbia (IMG-BC)</c:v>
                </c:pt>
                <c:pt idx="1">
                  <c:v>Alberta (AIMGP)</c:v>
                </c:pt>
                <c:pt idx="2">
                  <c:v>Saskatchewan (CPL)</c:v>
                </c:pt>
                <c:pt idx="3">
                  <c:v>Manitoba (MLPIMG, CAPE)</c:v>
                </c:pt>
                <c:pt idx="4">
                  <c:v>Ontario (CEHPEA)</c:v>
                </c:pt>
                <c:pt idx="5">
                  <c:v>Nova Scotia (CAPP)</c:v>
                </c:pt>
                <c:pt idx="6">
                  <c:v>NF and Labrador (CSAT)</c:v>
                </c:pt>
              </c:strCache>
            </c:strRef>
          </c:cat>
          <c:val>
            <c:numRef>
              <c:f>AP!$B$28:$B$34</c:f>
              <c:numCache>
                <c:formatCode>0</c:formatCode>
                <c:ptCount val="7"/>
                <c:pt idx="0">
                  <c:v>2005</c:v>
                </c:pt>
                <c:pt idx="1">
                  <c:v>2005</c:v>
                </c:pt>
                <c:pt idx="2">
                  <c:v>2005</c:v>
                </c:pt>
                <c:pt idx="3">
                  <c:v>2005</c:v>
                </c:pt>
                <c:pt idx="4">
                  <c:v>2007</c:v>
                </c:pt>
                <c:pt idx="5">
                  <c:v>2005</c:v>
                </c:pt>
                <c:pt idx="6">
                  <c:v>2005</c:v>
                </c:pt>
              </c:numCache>
            </c:numRef>
          </c:val>
        </c:ser>
        <c:ser>
          <c:idx val="1"/>
          <c:order val="1"/>
          <c:tx>
            <c:strRef>
              <c:f>AP!$C$27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 algn="ctr" rtl="0">
                      <a:def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2007-2009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20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 algn="ctr" rtl="0">
                  <a:defRPr lang="en-US" sz="20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AP!$A$28:$A$34</c:f>
              <c:strCache>
                <c:ptCount val="7"/>
                <c:pt idx="0">
                  <c:v>British Columbia (IMG-BC)</c:v>
                </c:pt>
                <c:pt idx="1">
                  <c:v>Alberta (AIMGP)</c:v>
                </c:pt>
                <c:pt idx="2">
                  <c:v>Saskatchewan (CPL)</c:v>
                </c:pt>
                <c:pt idx="3">
                  <c:v>Manitoba (MLPIMG, CAPE)</c:v>
                </c:pt>
                <c:pt idx="4">
                  <c:v>Ontario (CEHPEA)</c:v>
                </c:pt>
                <c:pt idx="5">
                  <c:v>Nova Scotia (CAPP)</c:v>
                </c:pt>
                <c:pt idx="6">
                  <c:v>NF and Labrador (CSAT)</c:v>
                </c:pt>
              </c:strCache>
            </c:strRef>
          </c:cat>
          <c:val>
            <c:numRef>
              <c:f>AP!$C$28:$C$34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077696"/>
        <c:axId val="178079232"/>
        <c:axId val="0"/>
      </c:bar3DChart>
      <c:catAx>
        <c:axId val="178077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en-US"/>
          </a:p>
        </c:txPr>
        <c:crossAx val="178079232"/>
        <c:crosses val="autoZero"/>
        <c:auto val="1"/>
        <c:lblAlgn val="ctr"/>
        <c:lblOffset val="100"/>
        <c:noMultiLvlLbl val="0"/>
      </c:catAx>
      <c:valAx>
        <c:axId val="178079232"/>
        <c:scaling>
          <c:orientation val="minMax"/>
          <c:max val="2009"/>
          <c:min val="2005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7769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RA!$B$27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RA!$A$28:$A$36</c:f>
              <c:strCache>
                <c:ptCount val="9"/>
                <c:pt idx="0">
                  <c:v>Quebec</c:v>
                </c:pt>
                <c:pt idx="1">
                  <c:v>British Columbia</c:v>
                </c:pt>
                <c:pt idx="2">
                  <c:v>Alberta</c:v>
                </c:pt>
                <c:pt idx="3">
                  <c:v>Saskatchewan</c:v>
                </c:pt>
                <c:pt idx="4">
                  <c:v>Manitoba</c:v>
                </c:pt>
                <c:pt idx="5">
                  <c:v>Ontario</c:v>
                </c:pt>
                <c:pt idx="6">
                  <c:v>New Brunswick</c:v>
                </c:pt>
                <c:pt idx="7">
                  <c:v>Nova Scotia</c:v>
                </c:pt>
                <c:pt idx="8">
                  <c:v>NF and Labrador</c:v>
                </c:pt>
              </c:strCache>
            </c:strRef>
          </c:cat>
          <c:val>
            <c:numRef>
              <c:f>RA!$B$28:$B$36</c:f>
              <c:numCache>
                <c:formatCode>0</c:formatCode>
                <c:ptCount val="9"/>
                <c:pt idx="0" formatCode="General">
                  <c:v>2005</c:v>
                </c:pt>
                <c:pt idx="1">
                  <c:v>2005</c:v>
                </c:pt>
                <c:pt idx="2">
                  <c:v>2005</c:v>
                </c:pt>
                <c:pt idx="3">
                  <c:v>2005</c:v>
                </c:pt>
                <c:pt idx="4">
                  <c:v>2005</c:v>
                </c:pt>
                <c:pt idx="5">
                  <c:v>2005</c:v>
                </c:pt>
                <c:pt idx="6">
                  <c:v>2005</c:v>
                </c:pt>
                <c:pt idx="7">
                  <c:v>2007</c:v>
                </c:pt>
                <c:pt idx="8">
                  <c:v>2005</c:v>
                </c:pt>
              </c:numCache>
            </c:numRef>
          </c:val>
        </c:ser>
        <c:ser>
          <c:idx val="1"/>
          <c:order val="1"/>
          <c:tx>
            <c:strRef>
              <c:f>RA!$C$27</c:f>
              <c:strCache>
                <c:ptCount val="1"/>
                <c:pt idx="0">
                  <c:v>Duration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 algn="ctr" rtl="0">
                      <a:def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 sz="2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2005-2009</a:t>
                    </a:r>
                    <a:endParaRPr lang="en-US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b="0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2007-2009</a:t>
                    </a:r>
                    <a:endParaRPr lang="en-US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2005-2009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txPr>
              <a:bodyPr/>
              <a:lstStyle/>
              <a:p>
                <a:pPr algn="ctr" rtl="0">
                  <a:defRPr lang="en-US" sz="18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RA!$A$28:$A$36</c:f>
              <c:strCache>
                <c:ptCount val="9"/>
                <c:pt idx="0">
                  <c:v>Quebec</c:v>
                </c:pt>
                <c:pt idx="1">
                  <c:v>British Columbia</c:v>
                </c:pt>
                <c:pt idx="2">
                  <c:v>Alberta</c:v>
                </c:pt>
                <c:pt idx="3">
                  <c:v>Saskatchewan</c:v>
                </c:pt>
                <c:pt idx="4">
                  <c:v>Manitoba</c:v>
                </c:pt>
                <c:pt idx="5">
                  <c:v>Ontario</c:v>
                </c:pt>
                <c:pt idx="6">
                  <c:v>New Brunswick</c:v>
                </c:pt>
                <c:pt idx="7">
                  <c:v>Nova Scotia</c:v>
                </c:pt>
                <c:pt idx="8">
                  <c:v>NF and Labrador</c:v>
                </c:pt>
              </c:strCache>
            </c:strRef>
          </c:cat>
          <c:val>
            <c:numRef>
              <c:f>RA!$C$28:$C$36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583040"/>
        <c:axId val="178584576"/>
        <c:axId val="0"/>
      </c:bar3DChart>
      <c:catAx>
        <c:axId val="178583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en-US"/>
          </a:p>
        </c:txPr>
        <c:crossAx val="178584576"/>
        <c:crosses val="autoZero"/>
        <c:auto val="1"/>
        <c:lblAlgn val="ctr"/>
        <c:lblOffset val="100"/>
        <c:noMultiLvlLbl val="0"/>
      </c:catAx>
      <c:valAx>
        <c:axId val="178584576"/>
        <c:scaling>
          <c:orientation val="minMax"/>
          <c:max val="2009"/>
          <c:min val="200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8304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IMGs in National Database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7607</c:v>
                </c:pt>
                <c:pt idx="1">
                  <c:v>11937</c:v>
                </c:pt>
                <c:pt idx="2">
                  <c:v>15971</c:v>
                </c:pt>
                <c:pt idx="3">
                  <c:v>19340</c:v>
                </c:pt>
                <c:pt idx="4">
                  <c:v>22722</c:v>
                </c:pt>
                <c:pt idx="5">
                  <c:v>27093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828224"/>
        <c:axId val="177830912"/>
      </c:barChart>
      <c:catAx>
        <c:axId val="17782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830912"/>
        <c:crosses val="autoZero"/>
        <c:auto val="1"/>
        <c:lblAlgn val="ctr"/>
        <c:lblOffset val="100"/>
        <c:noMultiLvlLbl val="0"/>
      </c:catAx>
      <c:valAx>
        <c:axId val="1778309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82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Not Canadian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Sheet2!$A$2:$A$4</c:f>
              <c:strCache>
                <c:ptCount val="3"/>
                <c:pt idx="0">
                  <c:v>EE</c:v>
                </c:pt>
                <c:pt idx="1">
                  <c:v>QEI</c:v>
                </c:pt>
                <c:pt idx="2">
                  <c:v>QEII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8306</c:v>
                </c:pt>
                <c:pt idx="1">
                  <c:v>4414</c:v>
                </c:pt>
                <c:pt idx="2">
                  <c:v>2890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Canadian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Sheet2!$A$2:$A$4</c:f>
              <c:strCache>
                <c:ptCount val="3"/>
                <c:pt idx="0">
                  <c:v>EE</c:v>
                </c:pt>
                <c:pt idx="1">
                  <c:v>QEI</c:v>
                </c:pt>
                <c:pt idx="2">
                  <c:v>QEII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2666</c:v>
                </c:pt>
                <c:pt idx="1">
                  <c:v>1622</c:v>
                </c:pt>
                <c:pt idx="2">
                  <c:v>1305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453952"/>
        <c:axId val="183455744"/>
      </c:barChart>
      <c:catAx>
        <c:axId val="183453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83455744"/>
        <c:crosses val="autoZero"/>
        <c:auto val="1"/>
        <c:lblAlgn val="ctr"/>
        <c:lblOffset val="100"/>
        <c:noMultiLvlLbl val="0"/>
      </c:catAx>
      <c:valAx>
        <c:axId val="1834557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345395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4254160618000833"/>
          <c:y val="0.93034517429461239"/>
          <c:w val="0.5149167876399835"/>
          <c:h val="5.153381732121080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6B836-D85C-4F14-ACE1-4B48C9942E2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2E4B463-5AF7-4AF9-AFA8-4B6ABA0AE8B7}">
      <dgm:prSet phldrT="[Text]" custT="1"/>
      <dgm:spPr/>
      <dgm:t>
        <a:bodyPr/>
        <a:lstStyle/>
        <a:p>
          <a:r>
            <a:rPr lang="en-CA" sz="2000" dirty="0" smtClean="0"/>
            <a:t>Licensed </a:t>
          </a:r>
          <a:br>
            <a:rPr lang="en-CA" sz="2000" dirty="0" smtClean="0"/>
          </a:br>
          <a:r>
            <a:rPr lang="en-CA" sz="1200" dirty="0" smtClean="0"/>
            <a:t>(Full or Provisional)</a:t>
          </a:r>
          <a:endParaRPr lang="en-CA" sz="1200" dirty="0"/>
        </a:p>
      </dgm:t>
    </dgm:pt>
    <dgm:pt modelId="{BE19A076-0CD9-43F0-9DB3-0644D348924A}" type="parTrans" cxnId="{F1C020BD-5F6E-4715-A7C5-36BCD7EE370C}">
      <dgm:prSet/>
      <dgm:spPr/>
      <dgm:t>
        <a:bodyPr/>
        <a:lstStyle/>
        <a:p>
          <a:endParaRPr lang="en-CA"/>
        </a:p>
      </dgm:t>
    </dgm:pt>
    <dgm:pt modelId="{5D133722-1BD9-4586-876A-617E13CCD930}" type="sibTrans" cxnId="{F1C020BD-5F6E-4715-A7C5-36BCD7EE370C}">
      <dgm:prSet/>
      <dgm:spPr/>
      <dgm:t>
        <a:bodyPr/>
        <a:lstStyle/>
        <a:p>
          <a:pPr algn="ctr"/>
          <a:r>
            <a:rPr lang="en-CA" dirty="0" smtClean="0"/>
            <a:t>77</a:t>
          </a:r>
          <a:endParaRPr lang="en-CA" dirty="0"/>
        </a:p>
      </dgm:t>
    </dgm:pt>
    <dgm:pt modelId="{D28A561D-35DA-4C91-BFEE-BECCC022FEAB}">
      <dgm:prSet phldrT="[Text]" custT="1"/>
      <dgm:spPr/>
      <dgm:t>
        <a:bodyPr/>
        <a:lstStyle/>
        <a:p>
          <a:r>
            <a:rPr lang="en-CA" sz="1400" dirty="0" smtClean="0"/>
            <a:t>Certification</a:t>
          </a:r>
        </a:p>
        <a:p>
          <a:r>
            <a:rPr lang="en-CA" sz="1200" dirty="0" smtClean="0"/>
            <a:t>(CFPC/RCPSC/CMQ)</a:t>
          </a:r>
          <a:endParaRPr lang="en-CA" sz="1200" dirty="0"/>
        </a:p>
      </dgm:t>
    </dgm:pt>
    <dgm:pt modelId="{5C2C9E6A-0ECB-493A-A3F1-41F26FAB733F}" type="parTrans" cxnId="{6FC4997A-26C2-4D87-926D-31C99430635A}">
      <dgm:prSet/>
      <dgm:spPr/>
      <dgm:t>
        <a:bodyPr/>
        <a:lstStyle/>
        <a:p>
          <a:endParaRPr lang="en-CA"/>
        </a:p>
      </dgm:t>
    </dgm:pt>
    <dgm:pt modelId="{E9446CE1-1D4F-4DE3-8675-943835A6097E}" type="sibTrans" cxnId="{6FC4997A-26C2-4D87-926D-31C99430635A}">
      <dgm:prSet/>
      <dgm:spPr/>
      <dgm:t>
        <a:bodyPr/>
        <a:lstStyle/>
        <a:p>
          <a:pPr algn="ctr"/>
          <a:r>
            <a:rPr lang="en-CA" dirty="0" smtClean="0"/>
            <a:t>35 (46%)</a:t>
          </a:r>
          <a:endParaRPr lang="en-CA" dirty="0"/>
        </a:p>
      </dgm:t>
    </dgm:pt>
    <dgm:pt modelId="{294DF4EE-1657-4A86-A805-809DFEB99552}">
      <dgm:prSet phldrT="[Text]" custT="1"/>
      <dgm:spPr/>
      <dgm:t>
        <a:bodyPr/>
        <a:lstStyle/>
        <a:p>
          <a:r>
            <a:rPr lang="en-CA" sz="1400" dirty="0" smtClean="0"/>
            <a:t>QEII </a:t>
          </a:r>
        </a:p>
        <a:p>
          <a:r>
            <a:rPr lang="en-CA" sz="1200" dirty="0" smtClean="0"/>
            <a:t>(Not Certified Yet)</a:t>
          </a:r>
          <a:endParaRPr lang="en-CA" sz="1200" dirty="0"/>
        </a:p>
      </dgm:t>
    </dgm:pt>
    <dgm:pt modelId="{72E9C4D8-FFD5-4EE3-B063-93C6DCF37B28}" type="parTrans" cxnId="{A2FEA3F0-9DAE-4523-AE2B-5BF6D69F1EF8}">
      <dgm:prSet/>
      <dgm:spPr/>
      <dgm:t>
        <a:bodyPr/>
        <a:lstStyle/>
        <a:p>
          <a:endParaRPr lang="en-CA"/>
        </a:p>
      </dgm:t>
    </dgm:pt>
    <dgm:pt modelId="{0043FF33-8F7A-4ED9-B8AF-36CE5EB1584D}" type="sibTrans" cxnId="{A2FEA3F0-9DAE-4523-AE2B-5BF6D69F1EF8}">
      <dgm:prSet/>
      <dgm:spPr/>
      <dgm:t>
        <a:bodyPr/>
        <a:lstStyle/>
        <a:p>
          <a:pPr algn="ctr"/>
          <a:r>
            <a:rPr lang="en-CA" dirty="0" smtClean="0"/>
            <a:t>23 (30%)</a:t>
          </a:r>
          <a:endParaRPr lang="en-CA" dirty="0"/>
        </a:p>
      </dgm:t>
    </dgm:pt>
    <dgm:pt modelId="{33410C72-E069-496A-84BE-A25E8466C2FD}">
      <dgm:prSet custT="1"/>
      <dgm:spPr/>
      <dgm:t>
        <a:bodyPr/>
        <a:lstStyle/>
        <a:p>
          <a:r>
            <a:rPr lang="en-CA" sz="1400" dirty="0" smtClean="0"/>
            <a:t>QEI </a:t>
          </a:r>
        </a:p>
        <a:p>
          <a:r>
            <a:rPr lang="en-CA" sz="1200" dirty="0" smtClean="0"/>
            <a:t>(No Cert, No QEII Yet)</a:t>
          </a:r>
          <a:endParaRPr lang="en-CA" sz="1200" dirty="0"/>
        </a:p>
      </dgm:t>
    </dgm:pt>
    <dgm:pt modelId="{2B34EC99-B663-4E47-88C3-68E39FF56372}" type="parTrans" cxnId="{2CE44475-3EA9-4A7B-9C0B-31F78946B3C8}">
      <dgm:prSet/>
      <dgm:spPr/>
      <dgm:t>
        <a:bodyPr/>
        <a:lstStyle/>
        <a:p>
          <a:endParaRPr lang="en-CA"/>
        </a:p>
      </dgm:t>
    </dgm:pt>
    <dgm:pt modelId="{806D7BB4-38F6-448F-9BBC-2441D6D78ED0}" type="sibTrans" cxnId="{2CE44475-3EA9-4A7B-9C0B-31F78946B3C8}">
      <dgm:prSet/>
      <dgm:spPr/>
      <dgm:t>
        <a:bodyPr/>
        <a:lstStyle/>
        <a:p>
          <a:pPr algn="ctr"/>
          <a:r>
            <a:rPr lang="en-CA" dirty="0" smtClean="0"/>
            <a:t>9 (12%)</a:t>
          </a:r>
          <a:endParaRPr lang="en-CA" dirty="0"/>
        </a:p>
      </dgm:t>
    </dgm:pt>
    <dgm:pt modelId="{8535B619-C767-43C4-B893-64E9F2D70B95}">
      <dgm:prSet custT="1"/>
      <dgm:spPr/>
      <dgm:t>
        <a:bodyPr/>
        <a:lstStyle/>
        <a:p>
          <a:r>
            <a:rPr lang="en-CA" sz="1400" dirty="0" smtClean="0"/>
            <a:t>No Cert, QEs, Assessment</a:t>
          </a:r>
          <a:endParaRPr lang="en-CA" sz="1400" dirty="0"/>
        </a:p>
      </dgm:t>
    </dgm:pt>
    <dgm:pt modelId="{9A1784D1-9C1A-4996-9F93-30D026D56AE7}" type="parTrans" cxnId="{D9224351-F76E-4786-9673-976CFF7A1F4D}">
      <dgm:prSet/>
      <dgm:spPr/>
      <dgm:t>
        <a:bodyPr/>
        <a:lstStyle/>
        <a:p>
          <a:endParaRPr lang="en-CA"/>
        </a:p>
      </dgm:t>
    </dgm:pt>
    <dgm:pt modelId="{EB9AE410-7EA1-4D72-AD7F-68B6ACA05B03}" type="sibTrans" cxnId="{D9224351-F76E-4786-9673-976CFF7A1F4D}">
      <dgm:prSet/>
      <dgm:spPr/>
      <dgm:t>
        <a:bodyPr/>
        <a:lstStyle/>
        <a:p>
          <a:pPr algn="ctr"/>
          <a:r>
            <a:rPr lang="en-CA" dirty="0" smtClean="0"/>
            <a:t>10 (13%)</a:t>
          </a:r>
          <a:endParaRPr lang="en-CA" dirty="0"/>
        </a:p>
      </dgm:t>
    </dgm:pt>
    <dgm:pt modelId="{AFDE4FDE-21B3-4719-9F86-4985451435B8}" type="pres">
      <dgm:prSet presAssocID="{D336B836-D85C-4F14-ACE1-4B48C9942E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E74F74F5-0BDE-49A9-ADEB-06192854D6E5}" type="pres">
      <dgm:prSet presAssocID="{12E4B463-5AF7-4AF9-AFA8-4B6ABA0AE8B7}" presName="hierRoot1" presStyleCnt="0">
        <dgm:presLayoutVars>
          <dgm:hierBranch/>
        </dgm:presLayoutVars>
      </dgm:prSet>
      <dgm:spPr/>
    </dgm:pt>
    <dgm:pt modelId="{5B495B33-9454-4D07-9FE2-BB33EA31E7C5}" type="pres">
      <dgm:prSet presAssocID="{12E4B463-5AF7-4AF9-AFA8-4B6ABA0AE8B7}" presName="rootComposite1" presStyleCnt="0"/>
      <dgm:spPr/>
    </dgm:pt>
    <dgm:pt modelId="{8FBF35D9-4A5D-4B37-8B0F-906078296B08}" type="pres">
      <dgm:prSet presAssocID="{12E4B463-5AF7-4AF9-AFA8-4B6ABA0AE8B7}" presName="rootText1" presStyleLbl="node0" presStyleIdx="0" presStyleCnt="1" custLinFactY="-13253" custLinFactNeighborX="95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CA"/>
        </a:p>
      </dgm:t>
    </dgm:pt>
    <dgm:pt modelId="{C3C6D96A-34E7-4FFA-B16A-D8A95E8B86A2}" type="pres">
      <dgm:prSet presAssocID="{12E4B463-5AF7-4AF9-AFA8-4B6ABA0AE8B7}" presName="titleText1" presStyleLbl="fgAcc0" presStyleIdx="0" presStyleCnt="1" custLinFactY="-139759" custLinFactNeighborX="106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414DAFB1-AF36-4C00-A3D6-635287C14690}" type="pres">
      <dgm:prSet presAssocID="{12E4B463-5AF7-4AF9-AFA8-4B6ABA0AE8B7}" presName="rootConnector1" presStyleLbl="node1" presStyleIdx="0" presStyleCnt="4"/>
      <dgm:spPr/>
      <dgm:t>
        <a:bodyPr/>
        <a:lstStyle/>
        <a:p>
          <a:endParaRPr lang="en-CA"/>
        </a:p>
      </dgm:t>
    </dgm:pt>
    <dgm:pt modelId="{CA1FF830-7CD4-4A3B-B8E8-E0A27C6E47C3}" type="pres">
      <dgm:prSet presAssocID="{12E4B463-5AF7-4AF9-AFA8-4B6ABA0AE8B7}" presName="hierChild2" presStyleCnt="0"/>
      <dgm:spPr/>
    </dgm:pt>
    <dgm:pt modelId="{DE395318-25D4-42B9-BD15-C4FF1497179E}" type="pres">
      <dgm:prSet presAssocID="{5C2C9E6A-0ECB-493A-A3F1-41F26FAB733F}" presName="Name35" presStyleLbl="parChTrans1D2" presStyleIdx="0" presStyleCnt="4"/>
      <dgm:spPr/>
      <dgm:t>
        <a:bodyPr/>
        <a:lstStyle/>
        <a:p>
          <a:endParaRPr lang="en-CA"/>
        </a:p>
      </dgm:t>
    </dgm:pt>
    <dgm:pt modelId="{7D8C6180-B252-4762-8553-43FE4B3ECB10}" type="pres">
      <dgm:prSet presAssocID="{D28A561D-35DA-4C91-BFEE-BECCC022FEAB}" presName="hierRoot2" presStyleCnt="0">
        <dgm:presLayoutVars>
          <dgm:hierBranch val="init"/>
        </dgm:presLayoutVars>
      </dgm:prSet>
      <dgm:spPr/>
    </dgm:pt>
    <dgm:pt modelId="{203E3692-6DE7-4698-8436-B47A180E3132}" type="pres">
      <dgm:prSet presAssocID="{D28A561D-35DA-4C91-BFEE-BECCC022FEAB}" presName="rootComposite" presStyleCnt="0"/>
      <dgm:spPr/>
    </dgm:pt>
    <dgm:pt modelId="{52244EE2-30E0-4FF7-A77A-7A821750E315}" type="pres">
      <dgm:prSet presAssocID="{D28A561D-35DA-4C91-BFEE-BECCC022FEAB}" presName="rootText" presStyleLbl="node1" presStyleIdx="0" presStyleCnt="4" custLinFactY="-13253" custLinFactNeighborX="95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CA"/>
        </a:p>
      </dgm:t>
    </dgm:pt>
    <dgm:pt modelId="{01942DE2-3651-4032-B51B-4569B0D76F53}" type="pres">
      <dgm:prSet presAssocID="{D28A561D-35DA-4C91-BFEE-BECCC022FEAB}" presName="titleText2" presStyleLbl="fgAcc1" presStyleIdx="0" presStyleCnt="4" custLinFactY="-139759" custLinFactNeighborX="106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0CDE3530-A2EC-46F8-A8D1-648E097F5A4C}" type="pres">
      <dgm:prSet presAssocID="{D28A561D-35DA-4C91-BFEE-BECCC022FEAB}" presName="rootConnector" presStyleLbl="node2" presStyleIdx="0" presStyleCnt="0"/>
      <dgm:spPr/>
      <dgm:t>
        <a:bodyPr/>
        <a:lstStyle/>
        <a:p>
          <a:endParaRPr lang="en-CA"/>
        </a:p>
      </dgm:t>
    </dgm:pt>
    <dgm:pt modelId="{8A0F340E-F30B-4297-98C2-704888398EDD}" type="pres">
      <dgm:prSet presAssocID="{D28A561D-35DA-4C91-BFEE-BECCC022FEAB}" presName="hierChild4" presStyleCnt="0"/>
      <dgm:spPr/>
    </dgm:pt>
    <dgm:pt modelId="{E54DB320-8037-4A21-93C2-DBA350EA7EC8}" type="pres">
      <dgm:prSet presAssocID="{D28A561D-35DA-4C91-BFEE-BECCC022FEAB}" presName="hierChild5" presStyleCnt="0"/>
      <dgm:spPr/>
    </dgm:pt>
    <dgm:pt modelId="{7348E8EB-C64D-49B3-BB42-093E8D3F33AD}" type="pres">
      <dgm:prSet presAssocID="{72E9C4D8-FFD5-4EE3-B063-93C6DCF37B28}" presName="Name35" presStyleLbl="parChTrans1D2" presStyleIdx="1" presStyleCnt="4"/>
      <dgm:spPr/>
      <dgm:t>
        <a:bodyPr/>
        <a:lstStyle/>
        <a:p>
          <a:endParaRPr lang="en-CA"/>
        </a:p>
      </dgm:t>
    </dgm:pt>
    <dgm:pt modelId="{84E68941-910D-45F1-A27C-5D7EBCABF142}" type="pres">
      <dgm:prSet presAssocID="{294DF4EE-1657-4A86-A805-809DFEB99552}" presName="hierRoot2" presStyleCnt="0">
        <dgm:presLayoutVars>
          <dgm:hierBranch val="init"/>
        </dgm:presLayoutVars>
      </dgm:prSet>
      <dgm:spPr/>
    </dgm:pt>
    <dgm:pt modelId="{C2419ECF-F342-4CDF-A460-32613D5C04C4}" type="pres">
      <dgm:prSet presAssocID="{294DF4EE-1657-4A86-A805-809DFEB99552}" presName="rootComposite" presStyleCnt="0"/>
      <dgm:spPr/>
    </dgm:pt>
    <dgm:pt modelId="{AB06D76F-1E77-46FA-B4CE-B80AFABC3CEA}" type="pres">
      <dgm:prSet presAssocID="{294DF4EE-1657-4A86-A805-809DFEB99552}" presName="rootText" presStyleLbl="node1" presStyleIdx="1" presStyleCnt="4" custLinFactY="-13253" custLinFactNeighborX="95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CA"/>
        </a:p>
      </dgm:t>
    </dgm:pt>
    <dgm:pt modelId="{76DE2C42-9470-46DA-8B69-C2264D45DAF8}" type="pres">
      <dgm:prSet presAssocID="{294DF4EE-1657-4A86-A805-809DFEB99552}" presName="titleText2" presStyleLbl="fgAcc1" presStyleIdx="1" presStyleCnt="4" custLinFactY="-139759" custLinFactNeighborX="-12334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55387B52-53DB-4D33-905A-3C94699D840E}" type="pres">
      <dgm:prSet presAssocID="{294DF4EE-1657-4A86-A805-809DFEB99552}" presName="rootConnector" presStyleLbl="node2" presStyleIdx="0" presStyleCnt="0"/>
      <dgm:spPr/>
      <dgm:t>
        <a:bodyPr/>
        <a:lstStyle/>
        <a:p>
          <a:endParaRPr lang="en-CA"/>
        </a:p>
      </dgm:t>
    </dgm:pt>
    <dgm:pt modelId="{CCE427DB-7877-4E19-AF41-4CBDF3087447}" type="pres">
      <dgm:prSet presAssocID="{294DF4EE-1657-4A86-A805-809DFEB99552}" presName="hierChild4" presStyleCnt="0"/>
      <dgm:spPr/>
    </dgm:pt>
    <dgm:pt modelId="{6493E794-F0C0-494E-B81B-038FF464C2B1}" type="pres">
      <dgm:prSet presAssocID="{294DF4EE-1657-4A86-A805-809DFEB99552}" presName="hierChild5" presStyleCnt="0"/>
      <dgm:spPr/>
    </dgm:pt>
    <dgm:pt modelId="{E0B4966A-71C3-4E18-8DEF-AA111E3EE951}" type="pres">
      <dgm:prSet presAssocID="{2B34EC99-B663-4E47-88C3-68E39FF56372}" presName="Name35" presStyleLbl="parChTrans1D2" presStyleIdx="2" presStyleCnt="4"/>
      <dgm:spPr/>
      <dgm:t>
        <a:bodyPr/>
        <a:lstStyle/>
        <a:p>
          <a:endParaRPr lang="en-CA"/>
        </a:p>
      </dgm:t>
    </dgm:pt>
    <dgm:pt modelId="{53CCF5F6-A281-48DF-B0EE-9BE09F177520}" type="pres">
      <dgm:prSet presAssocID="{33410C72-E069-496A-84BE-A25E8466C2FD}" presName="hierRoot2" presStyleCnt="0">
        <dgm:presLayoutVars>
          <dgm:hierBranch val="l"/>
        </dgm:presLayoutVars>
      </dgm:prSet>
      <dgm:spPr/>
    </dgm:pt>
    <dgm:pt modelId="{ABD58AF8-614D-407D-8BD3-0510A7C9EBB8}" type="pres">
      <dgm:prSet presAssocID="{33410C72-E069-496A-84BE-A25E8466C2FD}" presName="rootComposite" presStyleCnt="0"/>
      <dgm:spPr/>
    </dgm:pt>
    <dgm:pt modelId="{D9C9A7F9-EB29-4F9D-AF66-974FE0B67A07}" type="pres">
      <dgm:prSet presAssocID="{33410C72-E069-496A-84BE-A25E8466C2FD}" presName="rootText" presStyleLbl="node1" presStyleIdx="2" presStyleCnt="4" custLinFactY="-13253" custLinFactNeighborX="95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CA"/>
        </a:p>
      </dgm:t>
    </dgm:pt>
    <dgm:pt modelId="{E4718377-A3AC-4DA1-934F-B677EEDBD04A}" type="pres">
      <dgm:prSet presAssocID="{33410C72-E069-496A-84BE-A25E8466C2FD}" presName="titleText2" presStyleLbl="fgAcc1" presStyleIdx="2" presStyleCnt="4" custLinFactY="-139759" custLinFactNeighborX="106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F40497B7-7A16-43E0-B06F-D668CF6FEABE}" type="pres">
      <dgm:prSet presAssocID="{33410C72-E069-496A-84BE-A25E8466C2FD}" presName="rootConnector" presStyleLbl="node2" presStyleIdx="0" presStyleCnt="0"/>
      <dgm:spPr/>
      <dgm:t>
        <a:bodyPr/>
        <a:lstStyle/>
        <a:p>
          <a:endParaRPr lang="en-CA"/>
        </a:p>
      </dgm:t>
    </dgm:pt>
    <dgm:pt modelId="{EDE2D4E3-5EBD-4798-BC7D-FF9E62E41505}" type="pres">
      <dgm:prSet presAssocID="{33410C72-E069-496A-84BE-A25E8466C2FD}" presName="hierChild4" presStyleCnt="0"/>
      <dgm:spPr/>
    </dgm:pt>
    <dgm:pt modelId="{DA72E581-B0E6-4735-9080-61AFDA73BFD3}" type="pres">
      <dgm:prSet presAssocID="{33410C72-E069-496A-84BE-A25E8466C2FD}" presName="hierChild5" presStyleCnt="0"/>
      <dgm:spPr/>
    </dgm:pt>
    <dgm:pt modelId="{FE784982-6677-44DB-9839-0FE732862C82}" type="pres">
      <dgm:prSet presAssocID="{9A1784D1-9C1A-4996-9F93-30D026D56AE7}" presName="Name35" presStyleLbl="parChTrans1D2" presStyleIdx="3" presStyleCnt="4"/>
      <dgm:spPr/>
      <dgm:t>
        <a:bodyPr/>
        <a:lstStyle/>
        <a:p>
          <a:endParaRPr lang="en-CA"/>
        </a:p>
      </dgm:t>
    </dgm:pt>
    <dgm:pt modelId="{3B3DA69C-11B8-4795-B995-0D496353D01A}" type="pres">
      <dgm:prSet presAssocID="{8535B619-C767-43C4-B893-64E9F2D70B95}" presName="hierRoot2" presStyleCnt="0">
        <dgm:presLayoutVars>
          <dgm:hierBranch val="init"/>
        </dgm:presLayoutVars>
      </dgm:prSet>
      <dgm:spPr/>
    </dgm:pt>
    <dgm:pt modelId="{F725AEF0-4A83-4F28-BC65-CAE4CDBEDE49}" type="pres">
      <dgm:prSet presAssocID="{8535B619-C767-43C4-B893-64E9F2D70B95}" presName="rootComposite" presStyleCnt="0"/>
      <dgm:spPr/>
    </dgm:pt>
    <dgm:pt modelId="{C67D992C-E418-4445-8310-839F1213D655}" type="pres">
      <dgm:prSet presAssocID="{8535B619-C767-43C4-B893-64E9F2D70B95}" presName="rootText" presStyleLbl="node1" presStyleIdx="3" presStyleCnt="4" custLinFactY="-13253" custLinFactNeighborX="95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en-CA"/>
        </a:p>
      </dgm:t>
    </dgm:pt>
    <dgm:pt modelId="{B396FED7-E2EA-4884-88C9-7D05A1D834EC}" type="pres">
      <dgm:prSet presAssocID="{8535B619-C767-43C4-B893-64E9F2D70B95}" presName="titleText2" presStyleLbl="fgAcc1" presStyleIdx="3" presStyleCnt="4" custLinFactY="-139759" custLinFactNeighborX="106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A87BB81C-D293-4FA1-9237-80FD62EB6FC2}" type="pres">
      <dgm:prSet presAssocID="{8535B619-C767-43C4-B893-64E9F2D70B95}" presName="rootConnector" presStyleLbl="node2" presStyleIdx="0" presStyleCnt="0"/>
      <dgm:spPr/>
      <dgm:t>
        <a:bodyPr/>
        <a:lstStyle/>
        <a:p>
          <a:endParaRPr lang="en-CA"/>
        </a:p>
      </dgm:t>
    </dgm:pt>
    <dgm:pt modelId="{A214EE53-C138-487C-B482-779D706AB30D}" type="pres">
      <dgm:prSet presAssocID="{8535B619-C767-43C4-B893-64E9F2D70B95}" presName="hierChild4" presStyleCnt="0"/>
      <dgm:spPr/>
    </dgm:pt>
    <dgm:pt modelId="{7860CEB1-CC6C-471D-90A4-1741713F3174}" type="pres">
      <dgm:prSet presAssocID="{8535B619-C767-43C4-B893-64E9F2D70B95}" presName="hierChild5" presStyleCnt="0"/>
      <dgm:spPr/>
    </dgm:pt>
    <dgm:pt modelId="{459926DF-DDC3-4A1F-8373-08AF168F0101}" type="pres">
      <dgm:prSet presAssocID="{12E4B463-5AF7-4AF9-AFA8-4B6ABA0AE8B7}" presName="hierChild3" presStyleCnt="0"/>
      <dgm:spPr/>
    </dgm:pt>
  </dgm:ptLst>
  <dgm:cxnLst>
    <dgm:cxn modelId="{D9224351-F76E-4786-9673-976CFF7A1F4D}" srcId="{12E4B463-5AF7-4AF9-AFA8-4B6ABA0AE8B7}" destId="{8535B619-C767-43C4-B893-64E9F2D70B95}" srcOrd="3" destOrd="0" parTransId="{9A1784D1-9C1A-4996-9F93-30D026D56AE7}" sibTransId="{EB9AE410-7EA1-4D72-AD7F-68B6ACA05B03}"/>
    <dgm:cxn modelId="{703F237F-C0B6-4FBB-840D-1D0CA5C7E826}" type="presOf" srcId="{33410C72-E069-496A-84BE-A25E8466C2FD}" destId="{F40497B7-7A16-43E0-B06F-D668CF6FEABE}" srcOrd="1" destOrd="0" presId="urn:microsoft.com/office/officeart/2008/layout/NameandTitleOrganizationalChart"/>
    <dgm:cxn modelId="{07C4E1D1-3907-4440-AA99-412A59A18B84}" type="presOf" srcId="{8535B619-C767-43C4-B893-64E9F2D70B95}" destId="{C67D992C-E418-4445-8310-839F1213D655}" srcOrd="0" destOrd="0" presId="urn:microsoft.com/office/officeart/2008/layout/NameandTitleOrganizationalChart"/>
    <dgm:cxn modelId="{A2FEA3F0-9DAE-4523-AE2B-5BF6D69F1EF8}" srcId="{12E4B463-5AF7-4AF9-AFA8-4B6ABA0AE8B7}" destId="{294DF4EE-1657-4A86-A805-809DFEB99552}" srcOrd="1" destOrd="0" parTransId="{72E9C4D8-FFD5-4EE3-B063-93C6DCF37B28}" sibTransId="{0043FF33-8F7A-4ED9-B8AF-36CE5EB1584D}"/>
    <dgm:cxn modelId="{01B8AE3F-2035-4526-A25F-DF85D825D899}" type="presOf" srcId="{EB9AE410-7EA1-4D72-AD7F-68B6ACA05B03}" destId="{B396FED7-E2EA-4884-88C9-7D05A1D834EC}" srcOrd="0" destOrd="0" presId="urn:microsoft.com/office/officeart/2008/layout/NameandTitleOrganizationalChart"/>
    <dgm:cxn modelId="{86687D8A-5572-4B2B-96B7-76ECF2619147}" type="presOf" srcId="{12E4B463-5AF7-4AF9-AFA8-4B6ABA0AE8B7}" destId="{8FBF35D9-4A5D-4B37-8B0F-906078296B08}" srcOrd="0" destOrd="0" presId="urn:microsoft.com/office/officeart/2008/layout/NameandTitleOrganizationalChart"/>
    <dgm:cxn modelId="{6FC4997A-26C2-4D87-926D-31C99430635A}" srcId="{12E4B463-5AF7-4AF9-AFA8-4B6ABA0AE8B7}" destId="{D28A561D-35DA-4C91-BFEE-BECCC022FEAB}" srcOrd="0" destOrd="0" parTransId="{5C2C9E6A-0ECB-493A-A3F1-41F26FAB733F}" sibTransId="{E9446CE1-1D4F-4DE3-8675-943835A6097E}"/>
    <dgm:cxn modelId="{135EABA0-1F20-495C-8D3B-1CAEA49FB608}" type="presOf" srcId="{72E9C4D8-FFD5-4EE3-B063-93C6DCF37B28}" destId="{7348E8EB-C64D-49B3-BB42-093E8D3F33AD}" srcOrd="0" destOrd="0" presId="urn:microsoft.com/office/officeart/2008/layout/NameandTitleOrganizationalChart"/>
    <dgm:cxn modelId="{8B64338D-388B-417C-B4D3-A1C3EE1E8144}" type="presOf" srcId="{9A1784D1-9C1A-4996-9F93-30D026D56AE7}" destId="{FE784982-6677-44DB-9839-0FE732862C82}" srcOrd="0" destOrd="0" presId="urn:microsoft.com/office/officeart/2008/layout/NameandTitleOrganizationalChart"/>
    <dgm:cxn modelId="{EC539AEB-2051-4AF3-8BE3-F4F5BA153A65}" type="presOf" srcId="{12E4B463-5AF7-4AF9-AFA8-4B6ABA0AE8B7}" destId="{414DAFB1-AF36-4C00-A3D6-635287C14690}" srcOrd="1" destOrd="0" presId="urn:microsoft.com/office/officeart/2008/layout/NameandTitleOrganizationalChart"/>
    <dgm:cxn modelId="{91E51FB6-6BD0-4D39-A333-EB967A840E6D}" type="presOf" srcId="{8535B619-C767-43C4-B893-64E9F2D70B95}" destId="{A87BB81C-D293-4FA1-9237-80FD62EB6FC2}" srcOrd="1" destOrd="0" presId="urn:microsoft.com/office/officeart/2008/layout/NameandTitleOrganizationalChart"/>
    <dgm:cxn modelId="{8B40B15B-2796-4F00-8BEE-5EB409BFBC34}" type="presOf" srcId="{0043FF33-8F7A-4ED9-B8AF-36CE5EB1584D}" destId="{76DE2C42-9470-46DA-8B69-C2264D45DAF8}" srcOrd="0" destOrd="0" presId="urn:microsoft.com/office/officeart/2008/layout/NameandTitleOrganizationalChart"/>
    <dgm:cxn modelId="{F475F914-E88B-486D-868F-C5FBA537836F}" type="presOf" srcId="{5C2C9E6A-0ECB-493A-A3F1-41F26FAB733F}" destId="{DE395318-25D4-42B9-BD15-C4FF1497179E}" srcOrd="0" destOrd="0" presId="urn:microsoft.com/office/officeart/2008/layout/NameandTitleOrganizationalChart"/>
    <dgm:cxn modelId="{DABE8E8F-9951-4158-BD4A-55D953FA912E}" type="presOf" srcId="{2B34EC99-B663-4E47-88C3-68E39FF56372}" destId="{E0B4966A-71C3-4E18-8DEF-AA111E3EE951}" srcOrd="0" destOrd="0" presId="urn:microsoft.com/office/officeart/2008/layout/NameandTitleOrganizationalChart"/>
    <dgm:cxn modelId="{16A4E8B5-0721-4BB5-8995-C4818DC72B5C}" type="presOf" srcId="{D336B836-D85C-4F14-ACE1-4B48C9942E2F}" destId="{AFDE4FDE-21B3-4719-9F86-4985451435B8}" srcOrd="0" destOrd="0" presId="urn:microsoft.com/office/officeart/2008/layout/NameandTitleOrganizationalChart"/>
    <dgm:cxn modelId="{7C394BAB-EB93-4873-A4E2-1608FA17FE47}" type="presOf" srcId="{5D133722-1BD9-4586-876A-617E13CCD930}" destId="{C3C6D96A-34E7-4FFA-B16A-D8A95E8B86A2}" srcOrd="0" destOrd="0" presId="urn:microsoft.com/office/officeart/2008/layout/NameandTitleOrganizationalChart"/>
    <dgm:cxn modelId="{9C86868F-BCCE-43D1-B5A5-CD10D37B4082}" type="presOf" srcId="{E9446CE1-1D4F-4DE3-8675-943835A6097E}" destId="{01942DE2-3651-4032-B51B-4569B0D76F53}" srcOrd="0" destOrd="0" presId="urn:microsoft.com/office/officeart/2008/layout/NameandTitleOrganizationalChart"/>
    <dgm:cxn modelId="{12E5ECD7-69B5-4874-A418-4F1B952E4B52}" type="presOf" srcId="{D28A561D-35DA-4C91-BFEE-BECCC022FEAB}" destId="{0CDE3530-A2EC-46F8-A8D1-648E097F5A4C}" srcOrd="1" destOrd="0" presId="urn:microsoft.com/office/officeart/2008/layout/NameandTitleOrganizationalChart"/>
    <dgm:cxn modelId="{F1C020BD-5F6E-4715-A7C5-36BCD7EE370C}" srcId="{D336B836-D85C-4F14-ACE1-4B48C9942E2F}" destId="{12E4B463-5AF7-4AF9-AFA8-4B6ABA0AE8B7}" srcOrd="0" destOrd="0" parTransId="{BE19A076-0CD9-43F0-9DB3-0644D348924A}" sibTransId="{5D133722-1BD9-4586-876A-617E13CCD930}"/>
    <dgm:cxn modelId="{C718580E-4C5C-43E1-BB06-97A96EB3F564}" type="presOf" srcId="{D28A561D-35DA-4C91-BFEE-BECCC022FEAB}" destId="{52244EE2-30E0-4FF7-A77A-7A821750E315}" srcOrd="0" destOrd="0" presId="urn:microsoft.com/office/officeart/2008/layout/NameandTitleOrganizationalChart"/>
    <dgm:cxn modelId="{27ECE7D7-4B96-4872-B001-9AC4ADB8BF58}" type="presOf" srcId="{294DF4EE-1657-4A86-A805-809DFEB99552}" destId="{AB06D76F-1E77-46FA-B4CE-B80AFABC3CEA}" srcOrd="0" destOrd="0" presId="urn:microsoft.com/office/officeart/2008/layout/NameandTitleOrganizationalChart"/>
    <dgm:cxn modelId="{6ED361DB-7C65-4B69-B8A0-9F1602D92C90}" type="presOf" srcId="{806D7BB4-38F6-448F-9BBC-2441D6D78ED0}" destId="{E4718377-A3AC-4DA1-934F-B677EEDBD04A}" srcOrd="0" destOrd="0" presId="urn:microsoft.com/office/officeart/2008/layout/NameandTitleOrganizationalChart"/>
    <dgm:cxn modelId="{1829E043-8D7A-43C1-8C66-8176DBF472FF}" type="presOf" srcId="{294DF4EE-1657-4A86-A805-809DFEB99552}" destId="{55387B52-53DB-4D33-905A-3C94699D840E}" srcOrd="1" destOrd="0" presId="urn:microsoft.com/office/officeart/2008/layout/NameandTitleOrganizationalChart"/>
    <dgm:cxn modelId="{2CE44475-3EA9-4A7B-9C0B-31F78946B3C8}" srcId="{12E4B463-5AF7-4AF9-AFA8-4B6ABA0AE8B7}" destId="{33410C72-E069-496A-84BE-A25E8466C2FD}" srcOrd="2" destOrd="0" parTransId="{2B34EC99-B663-4E47-88C3-68E39FF56372}" sibTransId="{806D7BB4-38F6-448F-9BBC-2441D6D78ED0}"/>
    <dgm:cxn modelId="{9341AEA8-E56F-4837-A3B2-DCD762EFA9DE}" type="presOf" srcId="{33410C72-E069-496A-84BE-A25E8466C2FD}" destId="{D9C9A7F9-EB29-4F9D-AF66-974FE0B67A07}" srcOrd="0" destOrd="0" presId="urn:microsoft.com/office/officeart/2008/layout/NameandTitleOrganizationalChart"/>
    <dgm:cxn modelId="{9F3100EB-724A-40FB-8AAD-8A3D23C04B4B}" type="presParOf" srcId="{AFDE4FDE-21B3-4719-9F86-4985451435B8}" destId="{E74F74F5-0BDE-49A9-ADEB-06192854D6E5}" srcOrd="0" destOrd="0" presId="urn:microsoft.com/office/officeart/2008/layout/NameandTitleOrganizationalChart"/>
    <dgm:cxn modelId="{C8443CFB-E4D0-4D01-AA36-D97F2B9D4F6F}" type="presParOf" srcId="{E74F74F5-0BDE-49A9-ADEB-06192854D6E5}" destId="{5B495B33-9454-4D07-9FE2-BB33EA31E7C5}" srcOrd="0" destOrd="0" presId="urn:microsoft.com/office/officeart/2008/layout/NameandTitleOrganizationalChart"/>
    <dgm:cxn modelId="{E7A7A7E0-BB40-44FE-A108-B7383D68971C}" type="presParOf" srcId="{5B495B33-9454-4D07-9FE2-BB33EA31E7C5}" destId="{8FBF35D9-4A5D-4B37-8B0F-906078296B08}" srcOrd="0" destOrd="0" presId="urn:microsoft.com/office/officeart/2008/layout/NameandTitleOrganizationalChart"/>
    <dgm:cxn modelId="{5073F40D-E84C-49B0-BEA7-9A4C3F923A7A}" type="presParOf" srcId="{5B495B33-9454-4D07-9FE2-BB33EA31E7C5}" destId="{C3C6D96A-34E7-4FFA-B16A-D8A95E8B86A2}" srcOrd="1" destOrd="0" presId="urn:microsoft.com/office/officeart/2008/layout/NameandTitleOrganizationalChart"/>
    <dgm:cxn modelId="{34CA9031-E0DE-46A1-91BC-10141CE203A1}" type="presParOf" srcId="{5B495B33-9454-4D07-9FE2-BB33EA31E7C5}" destId="{414DAFB1-AF36-4C00-A3D6-635287C14690}" srcOrd="2" destOrd="0" presId="urn:microsoft.com/office/officeart/2008/layout/NameandTitleOrganizationalChart"/>
    <dgm:cxn modelId="{C38F0F1A-4426-4C1E-9D2B-D37956FB8F5F}" type="presParOf" srcId="{E74F74F5-0BDE-49A9-ADEB-06192854D6E5}" destId="{CA1FF830-7CD4-4A3B-B8E8-E0A27C6E47C3}" srcOrd="1" destOrd="0" presId="urn:microsoft.com/office/officeart/2008/layout/NameandTitleOrganizationalChart"/>
    <dgm:cxn modelId="{B0E4D9A1-7030-4CD2-B070-7719A1559BA1}" type="presParOf" srcId="{CA1FF830-7CD4-4A3B-B8E8-E0A27C6E47C3}" destId="{DE395318-25D4-42B9-BD15-C4FF1497179E}" srcOrd="0" destOrd="0" presId="urn:microsoft.com/office/officeart/2008/layout/NameandTitleOrganizationalChart"/>
    <dgm:cxn modelId="{706E9EA8-F6C2-4C94-AE86-411F8A5DC50D}" type="presParOf" srcId="{CA1FF830-7CD4-4A3B-B8E8-E0A27C6E47C3}" destId="{7D8C6180-B252-4762-8553-43FE4B3ECB10}" srcOrd="1" destOrd="0" presId="urn:microsoft.com/office/officeart/2008/layout/NameandTitleOrganizationalChart"/>
    <dgm:cxn modelId="{E6E34A37-F254-4589-B511-7CC42E26A28A}" type="presParOf" srcId="{7D8C6180-B252-4762-8553-43FE4B3ECB10}" destId="{203E3692-6DE7-4698-8436-B47A180E3132}" srcOrd="0" destOrd="0" presId="urn:microsoft.com/office/officeart/2008/layout/NameandTitleOrganizationalChart"/>
    <dgm:cxn modelId="{E69F6219-C51D-4E14-A294-5DFC58E0BBD9}" type="presParOf" srcId="{203E3692-6DE7-4698-8436-B47A180E3132}" destId="{52244EE2-30E0-4FF7-A77A-7A821750E315}" srcOrd="0" destOrd="0" presId="urn:microsoft.com/office/officeart/2008/layout/NameandTitleOrganizationalChart"/>
    <dgm:cxn modelId="{1C7A7F29-7654-4863-A8B2-3F982D6A4A35}" type="presParOf" srcId="{203E3692-6DE7-4698-8436-B47A180E3132}" destId="{01942DE2-3651-4032-B51B-4569B0D76F53}" srcOrd="1" destOrd="0" presId="urn:microsoft.com/office/officeart/2008/layout/NameandTitleOrganizationalChart"/>
    <dgm:cxn modelId="{F00659D1-7A24-48FD-B516-B39C17F76116}" type="presParOf" srcId="{203E3692-6DE7-4698-8436-B47A180E3132}" destId="{0CDE3530-A2EC-46F8-A8D1-648E097F5A4C}" srcOrd="2" destOrd="0" presId="urn:microsoft.com/office/officeart/2008/layout/NameandTitleOrganizationalChart"/>
    <dgm:cxn modelId="{48845E21-33D6-42CE-8EA0-39531A7383FA}" type="presParOf" srcId="{7D8C6180-B252-4762-8553-43FE4B3ECB10}" destId="{8A0F340E-F30B-4297-98C2-704888398EDD}" srcOrd="1" destOrd="0" presId="urn:microsoft.com/office/officeart/2008/layout/NameandTitleOrganizationalChart"/>
    <dgm:cxn modelId="{C01A9B31-0EA9-404C-9B45-9322A821C24D}" type="presParOf" srcId="{7D8C6180-B252-4762-8553-43FE4B3ECB10}" destId="{E54DB320-8037-4A21-93C2-DBA350EA7EC8}" srcOrd="2" destOrd="0" presId="urn:microsoft.com/office/officeart/2008/layout/NameandTitleOrganizationalChart"/>
    <dgm:cxn modelId="{57635D33-0604-4DC5-B4C2-B8E9A2B2CBF2}" type="presParOf" srcId="{CA1FF830-7CD4-4A3B-B8E8-E0A27C6E47C3}" destId="{7348E8EB-C64D-49B3-BB42-093E8D3F33AD}" srcOrd="2" destOrd="0" presId="urn:microsoft.com/office/officeart/2008/layout/NameandTitleOrganizationalChart"/>
    <dgm:cxn modelId="{E9E6A2BD-5BC1-4B57-943C-6364308DE842}" type="presParOf" srcId="{CA1FF830-7CD4-4A3B-B8E8-E0A27C6E47C3}" destId="{84E68941-910D-45F1-A27C-5D7EBCABF142}" srcOrd="3" destOrd="0" presId="urn:microsoft.com/office/officeart/2008/layout/NameandTitleOrganizationalChart"/>
    <dgm:cxn modelId="{BE527E75-2DD6-4978-A7BF-579181B8EA48}" type="presParOf" srcId="{84E68941-910D-45F1-A27C-5D7EBCABF142}" destId="{C2419ECF-F342-4CDF-A460-32613D5C04C4}" srcOrd="0" destOrd="0" presId="urn:microsoft.com/office/officeart/2008/layout/NameandTitleOrganizationalChart"/>
    <dgm:cxn modelId="{2F2AF694-C64D-445C-B4EC-984619786B98}" type="presParOf" srcId="{C2419ECF-F342-4CDF-A460-32613D5C04C4}" destId="{AB06D76F-1E77-46FA-B4CE-B80AFABC3CEA}" srcOrd="0" destOrd="0" presId="urn:microsoft.com/office/officeart/2008/layout/NameandTitleOrganizationalChart"/>
    <dgm:cxn modelId="{1E0E4D41-C61A-49E4-B3B3-E67B7F4EF071}" type="presParOf" srcId="{C2419ECF-F342-4CDF-A460-32613D5C04C4}" destId="{76DE2C42-9470-46DA-8B69-C2264D45DAF8}" srcOrd="1" destOrd="0" presId="urn:microsoft.com/office/officeart/2008/layout/NameandTitleOrganizationalChart"/>
    <dgm:cxn modelId="{BCB2C446-C72C-470A-A8BD-C29B5C5DF086}" type="presParOf" srcId="{C2419ECF-F342-4CDF-A460-32613D5C04C4}" destId="{55387B52-53DB-4D33-905A-3C94699D840E}" srcOrd="2" destOrd="0" presId="urn:microsoft.com/office/officeart/2008/layout/NameandTitleOrganizationalChart"/>
    <dgm:cxn modelId="{91BE98A5-F733-4358-AFEA-1AA2821582CE}" type="presParOf" srcId="{84E68941-910D-45F1-A27C-5D7EBCABF142}" destId="{CCE427DB-7877-4E19-AF41-4CBDF3087447}" srcOrd="1" destOrd="0" presId="urn:microsoft.com/office/officeart/2008/layout/NameandTitleOrganizationalChart"/>
    <dgm:cxn modelId="{69C5F746-B93F-4A24-A627-732381575B1F}" type="presParOf" srcId="{84E68941-910D-45F1-A27C-5D7EBCABF142}" destId="{6493E794-F0C0-494E-B81B-038FF464C2B1}" srcOrd="2" destOrd="0" presId="urn:microsoft.com/office/officeart/2008/layout/NameandTitleOrganizationalChart"/>
    <dgm:cxn modelId="{D8E934E3-E442-4059-B0B1-3837E1376BE2}" type="presParOf" srcId="{CA1FF830-7CD4-4A3B-B8E8-E0A27C6E47C3}" destId="{E0B4966A-71C3-4E18-8DEF-AA111E3EE951}" srcOrd="4" destOrd="0" presId="urn:microsoft.com/office/officeart/2008/layout/NameandTitleOrganizationalChart"/>
    <dgm:cxn modelId="{39D9AC09-09CD-48B6-B6BF-7074F7FF55B8}" type="presParOf" srcId="{CA1FF830-7CD4-4A3B-B8E8-E0A27C6E47C3}" destId="{53CCF5F6-A281-48DF-B0EE-9BE09F177520}" srcOrd="5" destOrd="0" presId="urn:microsoft.com/office/officeart/2008/layout/NameandTitleOrganizationalChart"/>
    <dgm:cxn modelId="{884CC543-14F9-4664-AD4E-9E1DF65F86DC}" type="presParOf" srcId="{53CCF5F6-A281-48DF-B0EE-9BE09F177520}" destId="{ABD58AF8-614D-407D-8BD3-0510A7C9EBB8}" srcOrd="0" destOrd="0" presId="urn:microsoft.com/office/officeart/2008/layout/NameandTitleOrganizationalChart"/>
    <dgm:cxn modelId="{D2D0DF39-25EC-43F2-8050-E9768060BE5E}" type="presParOf" srcId="{ABD58AF8-614D-407D-8BD3-0510A7C9EBB8}" destId="{D9C9A7F9-EB29-4F9D-AF66-974FE0B67A07}" srcOrd="0" destOrd="0" presId="urn:microsoft.com/office/officeart/2008/layout/NameandTitleOrganizationalChart"/>
    <dgm:cxn modelId="{E3EF5938-ABA5-4BD0-8507-4B881D5B7FB3}" type="presParOf" srcId="{ABD58AF8-614D-407D-8BD3-0510A7C9EBB8}" destId="{E4718377-A3AC-4DA1-934F-B677EEDBD04A}" srcOrd="1" destOrd="0" presId="urn:microsoft.com/office/officeart/2008/layout/NameandTitleOrganizationalChart"/>
    <dgm:cxn modelId="{83E534D5-118F-4D3A-8538-774954B89528}" type="presParOf" srcId="{ABD58AF8-614D-407D-8BD3-0510A7C9EBB8}" destId="{F40497B7-7A16-43E0-B06F-D668CF6FEABE}" srcOrd="2" destOrd="0" presId="urn:microsoft.com/office/officeart/2008/layout/NameandTitleOrganizationalChart"/>
    <dgm:cxn modelId="{2806A220-71E2-4FEC-84E1-A8289AF373AD}" type="presParOf" srcId="{53CCF5F6-A281-48DF-B0EE-9BE09F177520}" destId="{EDE2D4E3-5EBD-4798-BC7D-FF9E62E41505}" srcOrd="1" destOrd="0" presId="urn:microsoft.com/office/officeart/2008/layout/NameandTitleOrganizationalChart"/>
    <dgm:cxn modelId="{E10FA8CB-610B-4C49-88BE-CDBB6F3F7FFE}" type="presParOf" srcId="{53CCF5F6-A281-48DF-B0EE-9BE09F177520}" destId="{DA72E581-B0E6-4735-9080-61AFDA73BFD3}" srcOrd="2" destOrd="0" presId="urn:microsoft.com/office/officeart/2008/layout/NameandTitleOrganizationalChart"/>
    <dgm:cxn modelId="{0ACBAD54-9691-42F8-8BE1-3CF6A5ABEC89}" type="presParOf" srcId="{CA1FF830-7CD4-4A3B-B8E8-E0A27C6E47C3}" destId="{FE784982-6677-44DB-9839-0FE732862C82}" srcOrd="6" destOrd="0" presId="urn:microsoft.com/office/officeart/2008/layout/NameandTitleOrganizationalChart"/>
    <dgm:cxn modelId="{61158F9B-DB02-486E-8E86-1574116B87A9}" type="presParOf" srcId="{CA1FF830-7CD4-4A3B-B8E8-E0A27C6E47C3}" destId="{3B3DA69C-11B8-4795-B995-0D496353D01A}" srcOrd="7" destOrd="0" presId="urn:microsoft.com/office/officeart/2008/layout/NameandTitleOrganizationalChart"/>
    <dgm:cxn modelId="{40DE05A6-69D4-4088-9776-5F49D17483E6}" type="presParOf" srcId="{3B3DA69C-11B8-4795-B995-0D496353D01A}" destId="{F725AEF0-4A83-4F28-BC65-CAE4CDBEDE49}" srcOrd="0" destOrd="0" presId="urn:microsoft.com/office/officeart/2008/layout/NameandTitleOrganizationalChart"/>
    <dgm:cxn modelId="{CA38A5F2-3EF4-48CA-B13D-9E3E10ACD07E}" type="presParOf" srcId="{F725AEF0-4A83-4F28-BC65-CAE4CDBEDE49}" destId="{C67D992C-E418-4445-8310-839F1213D655}" srcOrd="0" destOrd="0" presId="urn:microsoft.com/office/officeart/2008/layout/NameandTitleOrganizationalChart"/>
    <dgm:cxn modelId="{BC4E49AA-1979-4AB8-B8A5-EF7CD46E96F6}" type="presParOf" srcId="{F725AEF0-4A83-4F28-BC65-CAE4CDBEDE49}" destId="{B396FED7-E2EA-4884-88C9-7D05A1D834EC}" srcOrd="1" destOrd="0" presId="urn:microsoft.com/office/officeart/2008/layout/NameandTitleOrganizationalChart"/>
    <dgm:cxn modelId="{57E361B1-5698-4DC3-8152-E45B49733E10}" type="presParOf" srcId="{F725AEF0-4A83-4F28-BC65-CAE4CDBEDE49}" destId="{A87BB81C-D293-4FA1-9237-80FD62EB6FC2}" srcOrd="2" destOrd="0" presId="urn:microsoft.com/office/officeart/2008/layout/NameandTitleOrganizationalChart"/>
    <dgm:cxn modelId="{B992F392-2E79-42DE-A87C-B1F6F176EC9C}" type="presParOf" srcId="{3B3DA69C-11B8-4795-B995-0D496353D01A}" destId="{A214EE53-C138-487C-B482-779D706AB30D}" srcOrd="1" destOrd="0" presId="urn:microsoft.com/office/officeart/2008/layout/NameandTitleOrganizationalChart"/>
    <dgm:cxn modelId="{C0151071-FC2D-4A24-8D60-5AFCAC97D6A5}" type="presParOf" srcId="{3B3DA69C-11B8-4795-B995-0D496353D01A}" destId="{7860CEB1-CC6C-471D-90A4-1741713F3174}" srcOrd="2" destOrd="0" presId="urn:microsoft.com/office/officeart/2008/layout/NameandTitleOrganizationalChart"/>
    <dgm:cxn modelId="{28E7FD72-4194-4D25-86D7-F21D6C84CA02}" type="presParOf" srcId="{E74F74F5-0BDE-49A9-ADEB-06192854D6E5}" destId="{459926DF-DDC3-4A1F-8373-08AF168F010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84982-6677-44DB-9839-0FE732862C82}">
      <dsp:nvSpPr>
        <dsp:cNvPr id="0" name=""/>
        <dsp:cNvSpPr/>
      </dsp:nvSpPr>
      <dsp:spPr>
        <a:xfrm>
          <a:off x="4103186" y="1095498"/>
          <a:ext cx="3218620" cy="47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28"/>
              </a:lnTo>
              <a:lnTo>
                <a:pt x="3218620" y="285228"/>
              </a:lnTo>
              <a:lnTo>
                <a:pt x="3218620" y="478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4966A-71C3-4E18-8DEF-AA111E3EE951}">
      <dsp:nvSpPr>
        <dsp:cNvPr id="0" name=""/>
        <dsp:cNvSpPr/>
      </dsp:nvSpPr>
      <dsp:spPr>
        <a:xfrm>
          <a:off x="4103186" y="1095498"/>
          <a:ext cx="1072873" cy="47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28"/>
              </a:lnTo>
              <a:lnTo>
                <a:pt x="1072873" y="285228"/>
              </a:lnTo>
              <a:lnTo>
                <a:pt x="1072873" y="478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8E8EB-C64D-49B3-BB42-093E8D3F33AD}">
      <dsp:nvSpPr>
        <dsp:cNvPr id="0" name=""/>
        <dsp:cNvSpPr/>
      </dsp:nvSpPr>
      <dsp:spPr>
        <a:xfrm>
          <a:off x="3030313" y="1095498"/>
          <a:ext cx="1072873" cy="478448"/>
        </a:xfrm>
        <a:custGeom>
          <a:avLst/>
          <a:gdLst/>
          <a:ahLst/>
          <a:cxnLst/>
          <a:rect l="0" t="0" r="0" b="0"/>
          <a:pathLst>
            <a:path>
              <a:moveTo>
                <a:pt x="1072873" y="0"/>
              </a:moveTo>
              <a:lnTo>
                <a:pt x="1072873" y="285228"/>
              </a:lnTo>
              <a:lnTo>
                <a:pt x="0" y="285228"/>
              </a:lnTo>
              <a:lnTo>
                <a:pt x="0" y="478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5318-25D4-42B9-BD15-C4FF1497179E}">
      <dsp:nvSpPr>
        <dsp:cNvPr id="0" name=""/>
        <dsp:cNvSpPr/>
      </dsp:nvSpPr>
      <dsp:spPr>
        <a:xfrm>
          <a:off x="884566" y="1095498"/>
          <a:ext cx="3218620" cy="478448"/>
        </a:xfrm>
        <a:custGeom>
          <a:avLst/>
          <a:gdLst/>
          <a:ahLst/>
          <a:cxnLst/>
          <a:rect l="0" t="0" r="0" b="0"/>
          <a:pathLst>
            <a:path>
              <a:moveTo>
                <a:pt x="3218620" y="0"/>
              </a:moveTo>
              <a:lnTo>
                <a:pt x="3218620" y="285228"/>
              </a:lnTo>
              <a:lnTo>
                <a:pt x="0" y="285228"/>
              </a:lnTo>
              <a:lnTo>
                <a:pt x="0" y="478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F35D9-4A5D-4B37-8B0F-906078296B08}">
      <dsp:nvSpPr>
        <dsp:cNvPr id="0" name=""/>
        <dsp:cNvSpPr/>
      </dsp:nvSpPr>
      <dsp:spPr>
        <a:xfrm>
          <a:off x="3303501" y="267414"/>
          <a:ext cx="1599370" cy="8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68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Licensed </a:t>
          </a:r>
          <a:br>
            <a:rPr lang="en-CA" sz="2000" kern="1200" dirty="0" smtClean="0"/>
          </a:br>
          <a:r>
            <a:rPr lang="en-CA" sz="1200" kern="1200" dirty="0" smtClean="0"/>
            <a:t>(Full or Provisional)</a:t>
          </a:r>
          <a:endParaRPr lang="en-CA" sz="1200" kern="1200" dirty="0"/>
        </a:p>
      </dsp:txBody>
      <dsp:txXfrm>
        <a:off x="3303501" y="267414"/>
        <a:ext cx="1599370" cy="828083"/>
      </dsp:txXfrm>
    </dsp:sp>
    <dsp:sp modelId="{C3C6D96A-34E7-4FFA-B16A-D8A95E8B86A2}">
      <dsp:nvSpPr>
        <dsp:cNvPr id="0" name=""/>
        <dsp:cNvSpPr/>
      </dsp:nvSpPr>
      <dsp:spPr>
        <a:xfrm>
          <a:off x="3623381" y="911479"/>
          <a:ext cx="1439433" cy="27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77</a:t>
          </a:r>
          <a:endParaRPr lang="en-CA" sz="1900" kern="1200" dirty="0"/>
        </a:p>
      </dsp:txBody>
      <dsp:txXfrm>
        <a:off x="3623381" y="911479"/>
        <a:ext cx="1439433" cy="276027"/>
      </dsp:txXfrm>
    </dsp:sp>
    <dsp:sp modelId="{52244EE2-30E0-4FF7-A77A-7A821750E315}">
      <dsp:nvSpPr>
        <dsp:cNvPr id="0" name=""/>
        <dsp:cNvSpPr/>
      </dsp:nvSpPr>
      <dsp:spPr>
        <a:xfrm>
          <a:off x="84881" y="1573946"/>
          <a:ext cx="1599370" cy="8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8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Certification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(CFPC/RCPSC/CMQ)</a:t>
          </a:r>
          <a:endParaRPr lang="en-CA" sz="1200" kern="1200" dirty="0"/>
        </a:p>
      </dsp:txBody>
      <dsp:txXfrm>
        <a:off x="84881" y="1573946"/>
        <a:ext cx="1599370" cy="828083"/>
      </dsp:txXfrm>
    </dsp:sp>
    <dsp:sp modelId="{01942DE2-3651-4032-B51B-4569B0D76F53}">
      <dsp:nvSpPr>
        <dsp:cNvPr id="0" name=""/>
        <dsp:cNvSpPr/>
      </dsp:nvSpPr>
      <dsp:spPr>
        <a:xfrm>
          <a:off x="404761" y="2218011"/>
          <a:ext cx="1439433" cy="27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35 (46%)</a:t>
          </a:r>
          <a:endParaRPr lang="en-CA" sz="1900" kern="1200" dirty="0"/>
        </a:p>
      </dsp:txBody>
      <dsp:txXfrm>
        <a:off x="404761" y="2218011"/>
        <a:ext cx="1439433" cy="276027"/>
      </dsp:txXfrm>
    </dsp:sp>
    <dsp:sp modelId="{AB06D76F-1E77-46FA-B4CE-B80AFABC3CEA}">
      <dsp:nvSpPr>
        <dsp:cNvPr id="0" name=""/>
        <dsp:cNvSpPr/>
      </dsp:nvSpPr>
      <dsp:spPr>
        <a:xfrm>
          <a:off x="2230627" y="1573946"/>
          <a:ext cx="1599370" cy="8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8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QEII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(Not Certified Yet)</a:t>
          </a:r>
          <a:endParaRPr lang="en-CA" sz="1200" kern="1200" dirty="0"/>
        </a:p>
      </dsp:txBody>
      <dsp:txXfrm>
        <a:off x="2230627" y="1573946"/>
        <a:ext cx="1599370" cy="828083"/>
      </dsp:txXfrm>
    </dsp:sp>
    <dsp:sp modelId="{76DE2C42-9470-46DA-8B69-C2264D45DAF8}">
      <dsp:nvSpPr>
        <dsp:cNvPr id="0" name=""/>
        <dsp:cNvSpPr/>
      </dsp:nvSpPr>
      <dsp:spPr>
        <a:xfrm>
          <a:off x="2371442" y="2218011"/>
          <a:ext cx="1439433" cy="27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23 (30%)</a:t>
          </a:r>
          <a:endParaRPr lang="en-CA" sz="1900" kern="1200" dirty="0"/>
        </a:p>
      </dsp:txBody>
      <dsp:txXfrm>
        <a:off x="2371442" y="2218011"/>
        <a:ext cx="1439433" cy="276027"/>
      </dsp:txXfrm>
    </dsp:sp>
    <dsp:sp modelId="{D9C9A7F9-EB29-4F9D-AF66-974FE0B67A07}">
      <dsp:nvSpPr>
        <dsp:cNvPr id="0" name=""/>
        <dsp:cNvSpPr/>
      </dsp:nvSpPr>
      <dsp:spPr>
        <a:xfrm>
          <a:off x="4376374" y="1573946"/>
          <a:ext cx="1599370" cy="8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8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QEI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(No Cert, No QEII Yet)</a:t>
          </a:r>
          <a:endParaRPr lang="en-CA" sz="1200" kern="1200" dirty="0"/>
        </a:p>
      </dsp:txBody>
      <dsp:txXfrm>
        <a:off x="4376374" y="1573946"/>
        <a:ext cx="1599370" cy="828083"/>
      </dsp:txXfrm>
    </dsp:sp>
    <dsp:sp modelId="{E4718377-A3AC-4DA1-934F-B677EEDBD04A}">
      <dsp:nvSpPr>
        <dsp:cNvPr id="0" name=""/>
        <dsp:cNvSpPr/>
      </dsp:nvSpPr>
      <dsp:spPr>
        <a:xfrm>
          <a:off x="4696255" y="2218011"/>
          <a:ext cx="1439433" cy="27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9 (12%)</a:t>
          </a:r>
          <a:endParaRPr lang="en-CA" sz="1900" kern="1200" dirty="0"/>
        </a:p>
      </dsp:txBody>
      <dsp:txXfrm>
        <a:off x="4696255" y="2218011"/>
        <a:ext cx="1439433" cy="276027"/>
      </dsp:txXfrm>
    </dsp:sp>
    <dsp:sp modelId="{C67D992C-E418-4445-8310-839F1213D655}">
      <dsp:nvSpPr>
        <dsp:cNvPr id="0" name=""/>
        <dsp:cNvSpPr/>
      </dsp:nvSpPr>
      <dsp:spPr>
        <a:xfrm>
          <a:off x="6522121" y="1573946"/>
          <a:ext cx="1599370" cy="828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852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No Cert, QEs, Assessment</a:t>
          </a:r>
          <a:endParaRPr lang="en-CA" sz="1400" kern="1200" dirty="0"/>
        </a:p>
      </dsp:txBody>
      <dsp:txXfrm>
        <a:off x="6522121" y="1573946"/>
        <a:ext cx="1599370" cy="828083"/>
      </dsp:txXfrm>
    </dsp:sp>
    <dsp:sp modelId="{B396FED7-E2EA-4884-88C9-7D05A1D834EC}">
      <dsp:nvSpPr>
        <dsp:cNvPr id="0" name=""/>
        <dsp:cNvSpPr/>
      </dsp:nvSpPr>
      <dsp:spPr>
        <a:xfrm>
          <a:off x="6842002" y="2218011"/>
          <a:ext cx="1439433" cy="27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10 (13%)</a:t>
          </a:r>
          <a:endParaRPr lang="en-CA" sz="1900" kern="1200" dirty="0"/>
        </a:p>
      </dsp:txBody>
      <dsp:txXfrm>
        <a:off x="6842002" y="2218011"/>
        <a:ext cx="1439433" cy="27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0.92725</cdr:y>
    </cdr:from>
    <cdr:to>
      <cdr:x>0.773</cdr:x>
      <cdr:y>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173522"/>
          <a:ext cx="6000702" cy="324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Source: ORIS,AFMC, 2011.</a:t>
          </a:r>
        </a:p>
        <a:p xmlns:a="http://schemas.openxmlformats.org/drawingml/2006/main">
          <a:pPr algn="l" rtl="0">
            <a:defRPr sz="1000"/>
          </a:pPr>
          <a:r>
            <a:rPr lang="en-CA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Note: Male and female applicant rates are expressed in relation to the male and female population.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</cdr:x>
      <cdr:y>0.9472</cdr:y>
    </cdr:from>
    <cdr:to>
      <cdr:x>0.23016</cdr:x>
      <cdr:y>0.98899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36" y="4745614"/>
          <a:ext cx="1977593" cy="209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CA" sz="1200" b="1" i="0" u="none" strike="noStrike" baseline="0">
              <a:solidFill>
                <a:srgbClr val="000000"/>
              </a:solidFill>
              <a:latin typeface="Helvetica"/>
              <a:cs typeface="Helvetica"/>
            </a:rPr>
            <a:t>Source: ORIS, AFMC, 2011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0.05723</cdr:x>
      <cdr:y>0.90048</cdr:y>
    </cdr:from>
    <cdr:to>
      <cdr:x>0.94118</cdr:x>
      <cdr:y>0.9798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5662" y="4560912"/>
          <a:ext cx="6883502" cy="401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900" dirty="0"/>
            <a:t>Source: AFMC, ORIS,</a:t>
          </a:r>
          <a:r>
            <a:rPr lang="en-CA" sz="900" baseline="0" dirty="0"/>
            <a:t> 2011.</a:t>
          </a:r>
        </a:p>
        <a:p xmlns:a="http://schemas.openxmlformats.org/drawingml/2006/main">
          <a:r>
            <a:rPr lang="en-CA" sz="900" baseline="0" dirty="0"/>
            <a:t>Note: Part-Time faculty includes  paid and volunteer faculty members.</a:t>
          </a:r>
          <a:endParaRPr lang="en-CA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0.5734</cdr:x>
      <cdr:y>0.11271</cdr:y>
    </cdr:from>
    <cdr:to>
      <cdr:x>0.6883</cdr:x>
      <cdr:y>0.30616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33977" y="671515"/>
          <a:ext cx="1028700" cy="1152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0.5734</cdr:x>
      <cdr:y>0.11271</cdr:y>
    </cdr:from>
    <cdr:to>
      <cdr:x>0.6883</cdr:x>
      <cdr:y>0.30616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33977" y="671515"/>
          <a:ext cx="1028700" cy="1152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CA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D458B8A-918A-4F70-89C9-1ABB2FCC5566}" type="datetimeFigureOut">
              <a:rPr lang="en-CA"/>
              <a:pPr/>
              <a:t>19/01/2012</a:t>
            </a:fld>
            <a:endParaRPr lang="en-CA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CA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D0D9029-4B89-406A-98A1-93EA7F0634C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297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615299-6E81-4C86-9F28-D0F359890EE9}" type="datetimeFigureOut">
              <a:rPr lang="en-US"/>
              <a:pPr>
                <a:defRPr/>
              </a:pPr>
              <a:t>1/19/2012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6B222F-6211-433E-AF2F-1F13B8042E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1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</p:spPr>
        <p:txBody>
          <a:bodyPr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xfrm>
            <a:off x="731520" y="4561635"/>
            <a:ext cx="5852160" cy="4319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190" y="4560984"/>
            <a:ext cx="5852823" cy="4319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marL="178719" indent="-178719">
              <a:lnSpc>
                <a:spcPct val="80000"/>
              </a:lnSpc>
            </a:pPr>
            <a:endParaRPr lang="en-CA" sz="8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143401" y="9118662"/>
            <a:ext cx="3170141" cy="480887"/>
          </a:xfrm>
          <a:prstGeom prst="rect">
            <a:avLst/>
          </a:prstGeom>
          <a:noFill/>
        </p:spPr>
        <p:txBody>
          <a:bodyPr lIns="96651" tIns="48326" rIns="96651" bIns="4832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580265-8DCD-411B-BE03-A86D315D9F58}" type="slidenum">
              <a:rPr lang="en-CA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CA" sz="13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2"/>
            <a:ext cx="5852160" cy="4320540"/>
          </a:xfrm>
          <a:prstGeom prst="rect">
            <a:avLst/>
          </a:prstGeom>
          <a:noFill/>
        </p:spPr>
        <p:txBody>
          <a:bodyPr wrap="square" lIns="96641" tIns="48320" rIns="96641" bIns="483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8BEDE2-660A-497F-8420-4963D4F9C157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xfrm>
            <a:off x="732182" y="4561228"/>
            <a:ext cx="5850836" cy="4320212"/>
          </a:xfrm>
          <a:prstGeom prst="rect">
            <a:avLst/>
          </a:prstGeom>
          <a:noFill/>
          <a:ln/>
        </p:spPr>
        <p:txBody>
          <a:bodyPr lIns="94827" tIns="47414" rIns="94827" bIns="47414"/>
          <a:lstStyle/>
          <a:p>
            <a:pPr eaLnBrk="1" hangingPunct="1"/>
            <a:endParaRPr lang="en-CA" smtClean="0">
              <a:ea typeface="ヒラギノ角ゴ Pro W3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BA749-5A9A-4326-A394-974F46E8E39F}" type="slidenum">
              <a:rPr lang="en-CA" smtClean="0">
                <a:ea typeface="ヒラギノ角ゴ Pro W3"/>
                <a:cs typeface="ヒラギノ角ゴ Pro W3"/>
              </a:rPr>
              <a:pPr/>
              <a:t>16</a:t>
            </a:fld>
            <a:endParaRPr lang="en-CA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xfrm>
            <a:off x="732182" y="4561228"/>
            <a:ext cx="5850836" cy="4320212"/>
          </a:xfrm>
          <a:prstGeom prst="rect">
            <a:avLst/>
          </a:prstGeom>
          <a:noFill/>
          <a:ln/>
        </p:spPr>
        <p:txBody>
          <a:bodyPr lIns="94827" tIns="47414" rIns="94827" bIns="47414"/>
          <a:lstStyle/>
          <a:p>
            <a:pPr eaLnBrk="1" hangingPunct="1"/>
            <a:endParaRPr lang="en-CA" smtClean="0">
              <a:ea typeface="ヒラギノ角ゴ Pro W3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BA749-5A9A-4326-A394-974F46E8E39F}" type="slidenum">
              <a:rPr lang="en-CA" smtClean="0">
                <a:ea typeface="ヒラギノ角ゴ Pro W3"/>
                <a:cs typeface="ヒラギノ角ゴ Pro W3"/>
              </a:rPr>
              <a:pPr/>
              <a:t>17</a:t>
            </a:fld>
            <a:endParaRPr lang="en-CA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xfrm>
            <a:off x="732182" y="4561229"/>
            <a:ext cx="5850836" cy="4320212"/>
          </a:xfrm>
          <a:prstGeom prst="rect">
            <a:avLst/>
          </a:prstGeom>
          <a:noFill/>
          <a:ln/>
        </p:spPr>
        <p:txBody>
          <a:bodyPr lIns="94831" tIns="47416" rIns="94831" bIns="47416"/>
          <a:lstStyle/>
          <a:p>
            <a:pPr eaLnBrk="1" hangingPunct="1"/>
            <a:endParaRPr lang="en-CA" smtClean="0">
              <a:ea typeface="ヒラギノ角ゴ Pro W3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BA749-5A9A-4326-A394-974F46E8E39F}" type="slidenum">
              <a:rPr lang="en-CA" smtClean="0">
                <a:ea typeface="ヒラギノ角ゴ Pro W3"/>
                <a:cs typeface="ヒラギノ角ゴ Pro W3"/>
              </a:rPr>
              <a:pPr/>
              <a:t>18</a:t>
            </a:fld>
            <a:endParaRPr lang="en-CA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xfrm>
            <a:off x="732182" y="4561228"/>
            <a:ext cx="5850836" cy="4320212"/>
          </a:xfrm>
          <a:prstGeom prst="rect">
            <a:avLst/>
          </a:prstGeom>
          <a:noFill/>
          <a:ln/>
        </p:spPr>
        <p:txBody>
          <a:bodyPr lIns="94827" tIns="47414" rIns="94827" bIns="47414"/>
          <a:lstStyle/>
          <a:p>
            <a:pPr eaLnBrk="1" hangingPunct="1"/>
            <a:endParaRPr lang="en-CA" smtClean="0">
              <a:ea typeface="ヒラギノ角ゴ Pro W3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BA749-5A9A-4326-A394-974F46E8E39F}" type="slidenum">
              <a:rPr lang="en-CA" smtClean="0">
                <a:ea typeface="ヒラギノ角ゴ Pro W3"/>
                <a:cs typeface="ヒラギノ角ゴ Pro W3"/>
              </a:rPr>
              <a:pPr/>
              <a:t>19</a:t>
            </a:fld>
            <a:endParaRPr lang="en-CA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02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xfrm>
            <a:off x="731520" y="4561635"/>
            <a:ext cx="5852160" cy="4319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9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1635"/>
            <a:ext cx="5852160" cy="4319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AD869-B8EA-4075-9BCB-E20DC7E5AA07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99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933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999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999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99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lIns="96651" tIns="48326" rIns="96651" bIns="48326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409985" y="3321054"/>
            <a:ext cx="537660" cy="226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1" tIns="48326" rIns="96651" bIns="48326" rtlCol="0" anchor="ctr"/>
          <a:lstStyle/>
          <a:p>
            <a:pPr algn="ctr"/>
            <a:r>
              <a:rPr lang="en-US" sz="1000" b="1" dirty="0"/>
              <a:t>62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813173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lIns="96651" tIns="48326" rIns="96651" bIns="48326"/>
          <a:lstStyle/>
          <a:p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760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lIns="96651" tIns="48326" rIns="96651" bIns="48326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21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03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190" y="4560984"/>
            <a:ext cx="5852823" cy="4319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marL="178719" indent="-178719">
              <a:lnSpc>
                <a:spcPct val="80000"/>
              </a:lnSpc>
            </a:pPr>
            <a:endParaRPr lang="en-CA" sz="8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143401" y="9118662"/>
            <a:ext cx="3170141" cy="480887"/>
          </a:xfrm>
          <a:prstGeom prst="rect">
            <a:avLst/>
          </a:prstGeom>
          <a:noFill/>
        </p:spPr>
        <p:txBody>
          <a:bodyPr lIns="96651" tIns="48326" rIns="96651" bIns="4832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580265-8DCD-411B-BE03-A86D315D9F58}" type="slidenum">
              <a:rPr lang="en-CA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CA" sz="13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prstGeom prst="rect">
            <a:avLst/>
          </a:prstGeom>
        </p:spPr>
        <p:txBody>
          <a:bodyPr lIns="95317" tIns="47659" rIns="95317" bIns="47659"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B222F-6211-433E-AF2F-1F13B8042EA3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446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1635"/>
            <a:ext cx="5852160" cy="4319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15DC7-E407-4284-ADE0-401E354C0AAA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190" y="4560984"/>
            <a:ext cx="5852823" cy="4319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1" tIns="48326" rIns="96651" bIns="48326"/>
          <a:lstStyle/>
          <a:p>
            <a:pPr marL="178719" indent="-178719">
              <a:lnSpc>
                <a:spcPct val="80000"/>
              </a:lnSpc>
            </a:pPr>
            <a:endParaRPr lang="en-CA" sz="8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143401" y="9118662"/>
            <a:ext cx="3170141" cy="480887"/>
          </a:xfrm>
          <a:prstGeom prst="rect">
            <a:avLst/>
          </a:prstGeom>
          <a:noFill/>
        </p:spPr>
        <p:txBody>
          <a:bodyPr lIns="96651" tIns="48326" rIns="96651" bIns="4832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580265-8DCD-411B-BE03-A86D315D9F58}" type="slidenum">
              <a:rPr lang="en-CA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CA" sz="13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</p:spPr>
        <p:txBody>
          <a:bodyPr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1C14B-968A-42F7-8161-27E75A475B18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</p:spPr>
        <p:txBody>
          <a:bodyPr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1C14B-968A-42F7-8161-27E75A475B18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</p:spPr>
        <p:txBody>
          <a:bodyPr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1C14B-968A-42F7-8161-27E75A475B18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</p:spPr>
        <p:txBody>
          <a:bodyPr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1C14B-968A-42F7-8161-27E75A475B18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1635"/>
            <a:ext cx="5852160" cy="4319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47" tIns="47873" rIns="95747" bIns="47873"/>
          <a:lstStyle/>
          <a:p>
            <a:pPr eaLnBrk="1" hangingPunct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B94FB0-F92F-4148-8CFD-3AB268BA44D6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7772400" cy="6889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70175"/>
            <a:ext cx="6400800" cy="3810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91E4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C475-970E-42F5-B7F2-D6CD7ED919BD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110C-A541-4DA7-A330-A354682DC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1FC4-5626-4712-B715-70E1730D7362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7DF0-6773-4F4E-8FBE-BD3836BDF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21288"/>
            <a:ext cx="602426" cy="596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8294-25C5-44B7-A684-B3F32C9823AE}" type="datetime1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86C5-3D17-42A3-9829-1E2AE339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7FDD-A278-4DFF-B0AC-37BB8C6B862D}" type="datetime1">
              <a:rPr lang="en-US" smtClean="0"/>
              <a:t>1/19/2012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1D9D-E1BF-436D-9707-864DE8A25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74" y="6037912"/>
            <a:ext cx="636398" cy="6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239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0CFDE5-1232-44CB-9815-F0B723167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DCDB2-6BFA-4545-8E77-4C522EEE2CD9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5FDC8-559B-4E45-9542-164F14CB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1" r:id="rId4"/>
    <p:sldLayoutId id="2147483655" r:id="rId5"/>
    <p:sldLayoutId id="2147483656" r:id="rId6"/>
  </p:sldLayoutIdLst>
  <p:transition>
    <p:fade/>
  </p:transition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C41230"/>
          </a:solidFill>
          <a:latin typeface="Arial Bold"/>
          <a:ea typeface="+mj-ea"/>
          <a:cs typeface="Arial Bold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41230"/>
          </a:solidFill>
          <a:latin typeface="Arial Bold" pitchFamily="34" charset="0"/>
          <a:cs typeface="Arial Bold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91E45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91E45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91E45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91E45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91E4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7772400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600" dirty="0"/>
              <a:t>Data </a:t>
            </a:r>
            <a:r>
              <a:rPr lang="en-CA" sz="3600" dirty="0" smtClean="0"/>
              <a:t>On Internationally-Educated </a:t>
            </a:r>
            <a:r>
              <a:rPr lang="en-CA" sz="3600" dirty="0"/>
              <a:t>Physicians </a:t>
            </a:r>
            <a:r>
              <a:rPr lang="en-CA" sz="3600" dirty="0" smtClean="0"/>
              <a:t>in Canada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92896"/>
            <a:ext cx="6400800" cy="1512168"/>
          </a:xfrm>
        </p:spPr>
        <p:txBody>
          <a:bodyPr/>
          <a:lstStyle/>
          <a:p>
            <a:r>
              <a:rPr lang="en-US" sz="2400" i="1" dirty="0" smtClean="0"/>
              <a:t>2011 IMG Symposium</a:t>
            </a:r>
          </a:p>
          <a:p>
            <a:r>
              <a:rPr lang="en-CA" sz="2000" i="1" dirty="0" smtClean="0"/>
              <a:t>Monday 17 October, 2011</a:t>
            </a:r>
          </a:p>
          <a:p>
            <a:r>
              <a:rPr lang="en-CA" sz="2000" i="1" dirty="0" smtClean="0"/>
              <a:t>Toronto, Ontario, Canada</a:t>
            </a:r>
            <a:endParaRPr lang="en-CA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74374" y="4005064"/>
            <a:ext cx="4736233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400" b="1" dirty="0">
                <a:solidFill>
                  <a:srgbClr val="002060"/>
                </a:solidFill>
              </a:rPr>
              <a:t>Steve Slade, VP, Research and Analysis CAPER-ORIS</a:t>
            </a:r>
          </a:p>
          <a:p>
            <a:pPr>
              <a:spcBef>
                <a:spcPts val="600"/>
              </a:spcBef>
            </a:pPr>
            <a:r>
              <a:rPr lang="en-CA" sz="1400" b="1" dirty="0" smtClean="0">
                <a:solidFill>
                  <a:srgbClr val="002060"/>
                </a:solidFill>
              </a:rPr>
              <a:t>Linda </a:t>
            </a:r>
            <a:r>
              <a:rPr lang="en-CA" sz="1400" b="1" dirty="0">
                <a:solidFill>
                  <a:srgbClr val="002060"/>
                </a:solidFill>
              </a:rPr>
              <a:t>Bourgeois, Research </a:t>
            </a:r>
            <a:r>
              <a:rPr lang="en-CA" sz="1400" b="1" dirty="0" smtClean="0">
                <a:solidFill>
                  <a:srgbClr val="002060"/>
                </a:solidFill>
              </a:rPr>
              <a:t>Associate</a:t>
            </a:r>
          </a:p>
          <a:p>
            <a:pPr>
              <a:spcBef>
                <a:spcPts val="600"/>
              </a:spcBef>
            </a:pPr>
            <a:r>
              <a:rPr lang="en-CA" sz="1400" b="1" dirty="0" smtClean="0">
                <a:solidFill>
                  <a:srgbClr val="002060"/>
                </a:solidFill>
              </a:rPr>
              <a:t>Canadian Post-MD Education Registry</a:t>
            </a:r>
          </a:p>
          <a:p>
            <a:pPr>
              <a:spcBef>
                <a:spcPts val="600"/>
              </a:spcBef>
            </a:pPr>
            <a:r>
              <a:rPr lang="en-CA" sz="1400" b="1" dirty="0" smtClean="0">
                <a:solidFill>
                  <a:srgbClr val="002060"/>
                </a:solidFill>
              </a:rPr>
              <a:t>Association of Faculties of Medicine of Canada</a:t>
            </a:r>
            <a:endParaRPr lang="en-CA" sz="1400" b="1" dirty="0">
              <a:solidFill>
                <a:srgbClr val="002060"/>
              </a:solidFill>
            </a:endParaRPr>
          </a:p>
        </p:txBody>
      </p:sp>
      <p:pic>
        <p:nvPicPr>
          <p:cNvPr id="5" name="Picture 12" descr="AFMC_2colourP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301208"/>
            <a:ext cx="1054466" cy="13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81000"/>
            <a:ext cx="7774632" cy="743744"/>
          </a:xfrm>
        </p:spPr>
        <p:txBody>
          <a:bodyPr/>
          <a:lstStyle/>
          <a:p>
            <a:r>
              <a:rPr lang="en-CA" dirty="0">
                <a:latin typeface="Arial Bold" pitchFamily="34" charset="0"/>
                <a:cs typeface="Arial Bold" pitchFamily="34" charset="0"/>
              </a:rPr>
              <a:t>Data in an Evolving Context </a:t>
            </a:r>
            <a:br>
              <a:rPr lang="en-CA" dirty="0">
                <a:latin typeface="Arial Bold" pitchFamily="34" charset="0"/>
                <a:cs typeface="Arial Bold" pitchFamily="34" charset="0"/>
              </a:rPr>
            </a:br>
            <a:r>
              <a:rPr lang="en-CA" sz="2400" dirty="0" smtClean="0">
                <a:latin typeface="Arial Bold" pitchFamily="34" charset="0"/>
                <a:cs typeface="Arial Bold" pitchFamily="34" charset="0"/>
              </a:rPr>
              <a:t>Increased </a:t>
            </a:r>
            <a:r>
              <a:rPr lang="en-US" sz="2400" dirty="0" smtClean="0"/>
              <a:t>First Year MD Program Enrolment</a:t>
            </a:r>
            <a:endParaRPr lang="en-US" sz="24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270925"/>
              </p:ext>
            </p:extLst>
          </p:nvPr>
        </p:nvGraphicFramePr>
        <p:xfrm>
          <a:off x="288644" y="1727200"/>
          <a:ext cx="8627927" cy="454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0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9" name="Rectangle 2"/>
          <p:cNvSpPr txBox="1">
            <a:spLocks noChangeArrowheads="1"/>
          </p:cNvSpPr>
          <p:nvPr/>
        </p:nvSpPr>
        <p:spPr bwMode="auto">
          <a:xfrm>
            <a:off x="457200" y="411163"/>
            <a:ext cx="7931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3200" dirty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Data in an Evolving Context </a:t>
            </a:r>
            <a:br>
              <a:rPr lang="en-CA" sz="3200" dirty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</a:br>
            <a:r>
              <a:rPr lang="en-CA" sz="2400" dirty="0" smtClean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Increased Number of First Year Post-MD Trainees</a:t>
            </a:r>
            <a:endParaRPr lang="en-US" sz="2400" dirty="0">
              <a:solidFill>
                <a:srgbClr val="C0000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33830" name="Text Box 6"/>
          <p:cNvSpPr txBox="1">
            <a:spLocks noChangeArrowheads="1"/>
          </p:cNvSpPr>
          <p:nvPr/>
        </p:nvSpPr>
        <p:spPr bwMode="auto">
          <a:xfrm>
            <a:off x="228600" y="6400800"/>
            <a:ext cx="495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dirty="0">
                <a:solidFill>
                  <a:srgbClr val="000000"/>
                </a:solidFill>
              </a:rPr>
              <a:t>Source: CAPER, AFMC, 2010</a:t>
            </a:r>
            <a:r>
              <a:rPr lang="en-US" sz="1100" dirty="0" smtClean="0">
                <a:solidFill>
                  <a:srgbClr val="000000"/>
                </a:solidFill>
              </a:rPr>
              <a:t>.  Note: Excludes visa trainees. </a:t>
            </a:r>
            <a:endParaRPr 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3828" name="Object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534569"/>
              </p:ext>
            </p:extLst>
          </p:nvPr>
        </p:nvGraphicFramePr>
        <p:xfrm>
          <a:off x="307975" y="1698625"/>
          <a:ext cx="8491538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Worksheet" r:id="rId4" imgW="8515249" imgH="4200532" progId="Excel.Sheet.8">
                  <p:embed/>
                </p:oleObj>
              </mc:Choice>
              <mc:Fallback>
                <p:oleObj name="Worksheet" r:id="rId4" imgW="8515249" imgH="420053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698625"/>
                        <a:ext cx="8491538" cy="418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11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dirty="0">
                <a:latin typeface="Arial Bold" pitchFamily="34" charset="0"/>
                <a:cs typeface="Arial Bold" pitchFamily="34" charset="0"/>
              </a:rPr>
              <a:t>Data in an Evolving Context </a:t>
            </a:r>
            <a:br>
              <a:rPr lang="en-CA" dirty="0">
                <a:latin typeface="Arial Bold" pitchFamily="34" charset="0"/>
                <a:cs typeface="Arial Bold" pitchFamily="34" charset="0"/>
              </a:rPr>
            </a:br>
            <a:r>
              <a:rPr lang="en-US" sz="2800" dirty="0" smtClean="0"/>
              <a:t>Increased Number of Clinical Teachers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354464966"/>
              </p:ext>
            </p:extLst>
          </p:nvPr>
        </p:nvGraphicFramePr>
        <p:xfrm>
          <a:off x="899592" y="1676400"/>
          <a:ext cx="7787208" cy="50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784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539750" y="1844824"/>
            <a:ext cx="8115300" cy="19794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3600" dirty="0" smtClean="0">
                <a:latin typeface="Arial Bold" pitchFamily="34" charset="0"/>
                <a:cs typeface="Arial Bold" pitchFamily="34" charset="0"/>
              </a:rPr>
              <a:t>IMGs in Canada Project</a:t>
            </a:r>
            <a:br>
              <a:rPr lang="en-CA" sz="3600" dirty="0" smtClean="0">
                <a:latin typeface="Arial Bold" pitchFamily="34" charset="0"/>
                <a:cs typeface="Arial Bold" pitchFamily="34" charset="0"/>
              </a:rPr>
            </a:br>
            <a:r>
              <a:rPr lang="en-CA" sz="3600" dirty="0" smtClean="0">
                <a:latin typeface="Arial Bold" pitchFamily="34" charset="0"/>
                <a:cs typeface="Arial Bold" pitchFamily="34" charset="0"/>
              </a:rPr>
              <a:t>National IMG Database</a:t>
            </a:r>
            <a:endParaRPr lang="en-US" sz="3600" dirty="0" smtClean="0">
              <a:latin typeface="Arial Bold" pitchFamily="34" charset="0"/>
              <a:cs typeface="Arial Bold" pitchFamily="34" charset="0"/>
            </a:endParaRPr>
          </a:p>
        </p:txBody>
      </p:sp>
      <p:pic>
        <p:nvPicPr>
          <p:cNvPr id="3" name="Picture 12" descr="AFMC_2colourP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301208"/>
            <a:ext cx="1054466" cy="13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432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Arial Bold" pitchFamily="34" charset="0"/>
                <a:cs typeface="Arial Bold" pitchFamily="34" charset="0"/>
              </a:rPr>
              <a:t>The IMGs in Canada Project: </a:t>
            </a:r>
            <a:br>
              <a:rPr lang="en-CA" dirty="0">
                <a:latin typeface="Arial Bold" pitchFamily="34" charset="0"/>
                <a:cs typeface="Arial Bold" pitchFamily="34" charset="0"/>
              </a:rPr>
            </a:br>
            <a:r>
              <a:rPr lang="en-CA" dirty="0" smtClean="0">
                <a:latin typeface="Arial Bold" pitchFamily="34" charset="0"/>
                <a:cs typeface="Arial Bold" pitchFamily="34" charset="0"/>
              </a:rPr>
              <a:t>Brief History</a:t>
            </a:r>
          </a:p>
        </p:txBody>
      </p:sp>
      <p:sp>
        <p:nvSpPr>
          <p:cNvPr id="112643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Key Task Force Recommendations (2004)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 capacity to track and recruit IMGs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 a national research agenda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Phase I: 2005-2009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Foundational activities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Phase II: 2010-2013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Maintain, enhance, create, support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User guided</a:t>
            </a:r>
          </a:p>
        </p:txBody>
      </p:sp>
    </p:spTree>
    <p:extLst>
      <p:ext uri="{BB962C8B-B14F-4D97-AF65-F5344CB8AC3E}">
        <p14:creationId xmlns:p14="http://schemas.microsoft.com/office/powerpoint/2010/main" val="3783538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5da56208-a098-47bd-8775-205a19663520" descr="6FA5B9B3-D957-46C1-AFAE-FFF664ACC160@myaccu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4" y="1556792"/>
            <a:ext cx="30189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85524" y="116632"/>
            <a:ext cx="8434948" cy="1224136"/>
          </a:xfrm>
        </p:spPr>
        <p:txBody>
          <a:bodyPr/>
          <a:lstStyle/>
          <a:p>
            <a:r>
              <a:rPr lang="en-CA" b="1" dirty="0" smtClean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National IMG Database</a:t>
            </a:r>
            <a:br>
              <a:rPr lang="en-CA" b="1" dirty="0" smtClean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</a:br>
            <a:r>
              <a:rPr lang="en-CA" sz="2800" b="1" dirty="0" smtClean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Data Collection Framework</a:t>
            </a:r>
            <a:endParaRPr lang="en-CA" sz="2800" dirty="0" smtClean="0">
              <a:solidFill>
                <a:srgbClr val="C0000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2502" y="2061423"/>
            <a:ext cx="54779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CA" sz="2000" b="1" dirty="0" smtClean="0"/>
              <a:t>Medical </a:t>
            </a:r>
            <a:r>
              <a:rPr lang="en-CA" sz="2000" b="1" dirty="0"/>
              <a:t>Council of Canada (MCC</a:t>
            </a:r>
            <a:r>
              <a:rPr lang="en-CA" sz="2000" b="1" dirty="0" smtClean="0"/>
              <a:t>)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en-CA" sz="2000" b="1" dirty="0" smtClean="0"/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CA" sz="2000" b="1" dirty="0" smtClean="0"/>
              <a:t>7 </a:t>
            </a:r>
            <a:r>
              <a:rPr lang="en-CA" sz="2000" b="1" dirty="0"/>
              <a:t>IMG assessment </a:t>
            </a:r>
            <a:r>
              <a:rPr lang="en-CA" sz="2000" b="1" dirty="0" smtClean="0"/>
              <a:t>centres</a:t>
            </a: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endParaRPr lang="en-CA" sz="2000" b="1" dirty="0"/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CA" sz="2000" b="1" dirty="0" smtClean="0"/>
              <a:t>17 </a:t>
            </a:r>
            <a:r>
              <a:rPr lang="en-CA" sz="2000" b="1" dirty="0"/>
              <a:t>Faculties of </a:t>
            </a:r>
            <a:r>
              <a:rPr lang="en-CA" sz="2000" b="1" dirty="0" smtClean="0"/>
              <a:t>Medicine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en-CA" sz="2000" b="1" dirty="0"/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CA" sz="2000" b="1" dirty="0" smtClean="0"/>
              <a:t>The </a:t>
            </a:r>
            <a:r>
              <a:rPr lang="en-CA" sz="2000" b="1" dirty="0"/>
              <a:t>College of Family Physicians of Canada (CFPC</a:t>
            </a:r>
            <a:r>
              <a:rPr lang="en-CA" sz="2000" b="1" dirty="0" smtClean="0"/>
              <a:t>)</a:t>
            </a: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endParaRPr lang="en-CA" sz="2000" b="1" dirty="0"/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CA" sz="2000" b="1" dirty="0"/>
              <a:t>The Royal College of Physicians and Surgeons of Canada (RCPSC</a:t>
            </a:r>
            <a:r>
              <a:rPr lang="en-CA" sz="2000" b="1" dirty="0" smtClean="0"/>
              <a:t>)</a:t>
            </a: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fr-FR" sz="2000" b="1" dirty="0"/>
              <a:t>Collège des médecins du Québec (CMQ)</a:t>
            </a:r>
            <a:endParaRPr lang="en-CA" sz="2000" b="1" dirty="0"/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en-CA" sz="2000" b="1" dirty="0" smtClean="0"/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en-CA" sz="2000" b="1" dirty="0" smtClean="0"/>
              <a:t>9 regulatory authorities</a:t>
            </a:r>
          </a:p>
          <a:p>
            <a:pPr>
              <a:lnSpc>
                <a:spcPct val="80000"/>
              </a:lnSpc>
              <a:buClr>
                <a:schemeClr val="hlink"/>
              </a:buClr>
            </a:pP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756193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National IMG Database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2000" b="1" dirty="0" smtClean="0"/>
              <a:t>Current Data Status – Exam, Training, Certifying Bodies</a:t>
            </a:r>
            <a:endParaRPr lang="en-CA" sz="2000" b="1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b="1" u="sng" dirty="0" smtClean="0">
              <a:solidFill>
                <a:srgbClr val="11111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b="1" u="sng" dirty="0" smtClean="0">
              <a:solidFill>
                <a:srgbClr val="11111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rgbClr val="11111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391578"/>
              </p:ext>
            </p:extLst>
          </p:nvPr>
        </p:nvGraphicFramePr>
        <p:xfrm>
          <a:off x="1304924" y="1844824"/>
          <a:ext cx="6534152" cy="401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340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National IMG Database</a:t>
            </a:r>
            <a:r>
              <a:rPr lang="en-CA" b="1" dirty="0"/>
              <a:t/>
            </a:r>
            <a:br>
              <a:rPr lang="en-CA" b="1" dirty="0"/>
            </a:br>
            <a:r>
              <a:rPr lang="en-CA" sz="2800" b="1" dirty="0"/>
              <a:t>Current Data </a:t>
            </a:r>
            <a:r>
              <a:rPr lang="en-CA" sz="2800" b="1" dirty="0" smtClean="0"/>
              <a:t>Status - Assessment Centres</a:t>
            </a:r>
            <a:endParaRPr lang="en-CA" sz="2800" b="1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b="1" u="sng" dirty="0" smtClean="0">
              <a:solidFill>
                <a:srgbClr val="11111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b="1" u="sng" dirty="0" smtClean="0">
              <a:solidFill>
                <a:srgbClr val="111111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rgbClr val="11111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696180"/>
              </p:ext>
            </p:extLst>
          </p:nvPr>
        </p:nvGraphicFramePr>
        <p:xfrm>
          <a:off x="683568" y="1700808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464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National IMG Database</a:t>
            </a:r>
            <a:r>
              <a:rPr lang="en-CA" b="1" dirty="0"/>
              <a:t/>
            </a:r>
            <a:br>
              <a:rPr lang="en-CA" b="1" dirty="0"/>
            </a:br>
            <a:r>
              <a:rPr lang="en-CA" sz="2400" b="1" dirty="0"/>
              <a:t>Current Data Status </a:t>
            </a:r>
            <a:r>
              <a:rPr lang="en-CA" sz="2400" b="1" dirty="0" smtClean="0"/>
              <a:t>– Medical Regulatory Authorities</a:t>
            </a:r>
            <a:endParaRPr lang="en-CA" sz="24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436097"/>
              </p:ext>
            </p:extLst>
          </p:nvPr>
        </p:nvGraphicFramePr>
        <p:xfrm>
          <a:off x="1066799" y="1628800"/>
          <a:ext cx="6889577" cy="438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64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National IMG Database</a:t>
            </a:r>
            <a:r>
              <a:rPr lang="en-CA" b="1" dirty="0"/>
              <a:t/>
            </a:r>
            <a:br>
              <a:rPr lang="en-CA" b="1" dirty="0"/>
            </a:br>
            <a:r>
              <a:rPr lang="en-CA" sz="2400" b="1" dirty="0"/>
              <a:t>Current Data Status – </a:t>
            </a:r>
            <a:r>
              <a:rPr lang="en-CA" sz="2400" b="1" dirty="0" smtClean="0"/>
              <a:t>Missing MRAs</a:t>
            </a:r>
            <a:endParaRPr lang="en-CA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39083" y="1628800"/>
            <a:ext cx="30706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91E4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91E4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91E4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91E4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91E4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chemeClr val="hlink"/>
              </a:buClr>
              <a:buFontTx/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Non-participants: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Prince Edward Island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Times New Roman" pitchFamily="18" charset="0"/>
              </a:rPr>
              <a:t>Health And Social Services, Government of </a:t>
            </a:r>
            <a:r>
              <a:rPr lang="fr-CA" sz="2000" dirty="0">
                <a:solidFill>
                  <a:srgbClr val="000000"/>
                </a:solidFill>
                <a:cs typeface="Times New Roman" pitchFamily="18" charset="0"/>
              </a:rPr>
              <a:t>Northwest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Territories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Times New Roman" pitchFamily="18" charset="0"/>
              </a:rPr>
              <a:t>Health And Social Services, Government of Nunavut</a:t>
            </a:r>
          </a:p>
          <a:p>
            <a:pPr marL="0" indent="0">
              <a:lnSpc>
                <a:spcPct val="80000"/>
              </a:lnSpc>
              <a:buNone/>
            </a:pPr>
            <a:endParaRPr lang="en-CA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Aggregate Data:</a:t>
            </a:r>
            <a:endParaRPr lang="en-US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cs typeface="Times New Roman" pitchFamily="18" charset="0"/>
              </a:rPr>
              <a:t>Yukon Medical Council </a:t>
            </a:r>
            <a:r>
              <a:rPr lang="en-CA" sz="2000" dirty="0" smtClean="0">
                <a:solidFill>
                  <a:srgbClr val="000000"/>
                </a:solidFill>
                <a:cs typeface="Times New Roman" pitchFamily="18" charset="0"/>
              </a:rPr>
              <a:t>as </a:t>
            </a:r>
            <a:r>
              <a:rPr lang="en-CA" sz="2000" dirty="0">
                <a:solidFill>
                  <a:srgbClr val="000000"/>
                </a:solidFill>
                <a:cs typeface="Times New Roman" pitchFamily="18" charset="0"/>
              </a:rPr>
              <a:t>of Sept 1, </a:t>
            </a:r>
            <a:r>
              <a:rPr lang="en-CA" sz="2000" dirty="0" smtClean="0">
                <a:solidFill>
                  <a:srgbClr val="000000"/>
                </a:solidFill>
                <a:cs typeface="Times New Roman" pitchFamily="18" charset="0"/>
              </a:rPr>
              <a:t>2010</a:t>
            </a:r>
            <a:endParaRPr lang="en-CA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5"/>
            <a:ext cx="559029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342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 Bold" pitchFamily="34" charset="0"/>
                <a:cs typeface="Arial Bold" pitchFamily="34" charset="0"/>
              </a:rPr>
              <a:t>Evolving IMG-IEP Context</a:t>
            </a:r>
            <a:endParaRPr lang="en-CA" dirty="0"/>
          </a:p>
        </p:txBody>
      </p:sp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457199" y="1844824"/>
            <a:ext cx="8229601" cy="4281339"/>
          </a:xfrm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dirty="0" smtClean="0"/>
              <a:t>Many people, organizations, complex processes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dirty="0" smtClean="0"/>
              <a:t>Balancing need for physicians with public safety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dirty="0" smtClean="0"/>
              <a:t>Standards of Canadian vs. international medical schools </a:t>
            </a:r>
            <a:r>
              <a:rPr lang="en-CA" sz="2000" dirty="0" smtClean="0"/>
              <a:t>(accreditation, curriculum, graduate preparedness, etc.)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dirty="0" smtClean="0"/>
              <a:t>Growing domestic and international demand for UGME and PGME in Canada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dirty="0" smtClean="0"/>
              <a:t>Ethical recruitment and treatment of IMGs</a:t>
            </a:r>
          </a:p>
        </p:txBody>
      </p:sp>
    </p:spTree>
    <p:extLst>
      <p:ext uri="{BB962C8B-B14F-4D97-AF65-F5344CB8AC3E}">
        <p14:creationId xmlns:p14="http://schemas.microsoft.com/office/powerpoint/2010/main" val="2204042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90268"/>
            <a:ext cx="1716009" cy="171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Arrow Connector 53"/>
          <p:cNvCxnSpPr>
            <a:stCxn id="50179" idx="3"/>
            <a:endCxn id="2057" idx="1"/>
          </p:cNvCxnSpPr>
          <p:nvPr/>
        </p:nvCxnSpPr>
        <p:spPr bwMode="auto">
          <a:xfrm flipV="1">
            <a:off x="2987824" y="3916859"/>
            <a:ext cx="1728191" cy="2482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71600" y="404664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CA" sz="3200" b="1" dirty="0" smtClean="0">
                <a:solidFill>
                  <a:srgbClr val="C41230"/>
                </a:solidFill>
                <a:latin typeface="Arial Bold"/>
                <a:ea typeface="+mj-ea"/>
                <a:cs typeface="Arial Bold"/>
              </a:rPr>
              <a:t>Sample of Data Variables Collected</a:t>
            </a:r>
            <a:r>
              <a:rPr lang="en-CA" sz="3200" b="1" dirty="0">
                <a:solidFill>
                  <a:srgbClr val="C41230"/>
                </a:solidFill>
                <a:latin typeface="Arial Bold"/>
                <a:ea typeface="+mj-ea"/>
                <a:cs typeface="Arial Bold"/>
              </a:rPr>
              <a:t/>
            </a:r>
            <a:br>
              <a:rPr lang="en-CA" sz="3200" b="1" dirty="0">
                <a:solidFill>
                  <a:srgbClr val="C41230"/>
                </a:solidFill>
                <a:latin typeface="Arial Bold"/>
                <a:ea typeface="+mj-ea"/>
                <a:cs typeface="Arial Bold"/>
              </a:rPr>
            </a:br>
            <a:endParaRPr lang="en-CA" sz="3200" b="1" dirty="0">
              <a:solidFill>
                <a:srgbClr val="C41230"/>
              </a:solidFill>
              <a:latin typeface="Arial Bold"/>
              <a:ea typeface="+mj-ea"/>
              <a:cs typeface="Arial Bold"/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59" y="1908250"/>
            <a:ext cx="2012952" cy="166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36565"/>
            <a:ext cx="1805159" cy="17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1826499" cy="16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40" y="4941168"/>
            <a:ext cx="1782310" cy="16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>
            <a:stCxn id="50179" idx="3"/>
            <a:endCxn id="2056" idx="1"/>
          </p:cNvCxnSpPr>
          <p:nvPr/>
        </p:nvCxnSpPr>
        <p:spPr bwMode="auto">
          <a:xfrm flipV="1">
            <a:off x="2987824" y="2740633"/>
            <a:ext cx="2188935" cy="14244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179" idx="3"/>
          </p:cNvCxnSpPr>
          <p:nvPr/>
        </p:nvCxnSpPr>
        <p:spPr bwMode="auto">
          <a:xfrm>
            <a:off x="2987824" y="4165075"/>
            <a:ext cx="1779733" cy="15142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0179" idx="3"/>
            <a:endCxn id="50180" idx="1"/>
          </p:cNvCxnSpPr>
          <p:nvPr/>
        </p:nvCxnSpPr>
        <p:spPr bwMode="auto">
          <a:xfrm flipV="1">
            <a:off x="2987824" y="2448273"/>
            <a:ext cx="936104" cy="17168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8" y="3109072"/>
            <a:ext cx="2149276" cy="211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Straight Arrow Connector 69"/>
          <p:cNvCxnSpPr>
            <a:stCxn id="50179" idx="3"/>
          </p:cNvCxnSpPr>
          <p:nvPr/>
        </p:nvCxnSpPr>
        <p:spPr bwMode="auto">
          <a:xfrm>
            <a:off x="2987824" y="4165075"/>
            <a:ext cx="2520280" cy="7032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4194" y="2459909"/>
            <a:ext cx="2749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91E45"/>
                </a:solidFill>
                <a:latin typeface="+mn-lt"/>
                <a:cs typeface="+mn-cs"/>
              </a:rPr>
              <a:t> Requested </a:t>
            </a:r>
            <a:r>
              <a:rPr lang="en-US" sz="1600" b="1" dirty="0">
                <a:solidFill>
                  <a:srgbClr val="091E45"/>
                </a:solidFill>
                <a:latin typeface="+mn-lt"/>
                <a:cs typeface="+mn-cs"/>
              </a:rPr>
              <a:t>Data Variables</a:t>
            </a:r>
          </a:p>
        </p:txBody>
      </p:sp>
    </p:spTree>
    <p:extLst>
      <p:ext uri="{BB962C8B-B14F-4D97-AF65-F5344CB8AC3E}">
        <p14:creationId xmlns:p14="http://schemas.microsoft.com/office/powerpoint/2010/main" val="52862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539750" y="1484784"/>
            <a:ext cx="8115300" cy="25922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CA" sz="4000" b="1" dirty="0" smtClean="0">
                <a:latin typeface="Arial Bold" pitchFamily="34" charset="0"/>
                <a:cs typeface="Arial Bold" pitchFamily="34" charset="0"/>
              </a:rPr>
              <a:t>IMGs in Canada</a:t>
            </a:r>
            <a:br>
              <a:rPr lang="en-CA" sz="4000" b="1" dirty="0" smtClean="0">
                <a:latin typeface="Arial Bold" pitchFamily="34" charset="0"/>
                <a:cs typeface="Arial Bold" pitchFamily="34" charset="0"/>
              </a:rPr>
            </a:br>
            <a:r>
              <a:rPr lang="en-CA" sz="1000" b="1" dirty="0" smtClean="0">
                <a:latin typeface="Arial Bold" pitchFamily="34" charset="0"/>
                <a:cs typeface="Arial Bold" pitchFamily="34" charset="0"/>
              </a:rPr>
              <a:t/>
            </a:r>
            <a:br>
              <a:rPr lang="en-CA" sz="1000" b="1" dirty="0" smtClean="0">
                <a:latin typeface="Arial Bold" pitchFamily="34" charset="0"/>
                <a:cs typeface="Arial Bold" pitchFamily="34" charset="0"/>
              </a:rPr>
            </a:br>
            <a:r>
              <a:rPr lang="en-CA" sz="3600" i="1" dirty="0" smtClean="0">
                <a:latin typeface="Arial Bold" pitchFamily="34" charset="0"/>
                <a:cs typeface="Arial Bold" pitchFamily="34" charset="0"/>
              </a:rPr>
              <a:t>Emerging Picture from the National IMG Database</a:t>
            </a:r>
            <a:endParaRPr lang="en-US" sz="3600" i="1" dirty="0" smtClean="0">
              <a:latin typeface="Arial Bold" pitchFamily="34" charset="0"/>
              <a:cs typeface="Arial Bold" pitchFamily="34" charset="0"/>
            </a:endParaRPr>
          </a:p>
        </p:txBody>
      </p:sp>
      <p:pic>
        <p:nvPicPr>
          <p:cNvPr id="3" name="Picture 12" descr="AFMC_2colourP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301208"/>
            <a:ext cx="1054466" cy="13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78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Cumulative Number of Distinct IMGs in the National IMG Database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6888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043608" y="6273800"/>
            <a:ext cx="2778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National IMG Database, 2011</a:t>
            </a:r>
            <a:endParaRPr lang="en-CA" sz="1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259632" y="1844824"/>
            <a:ext cx="3240360" cy="1555576"/>
          </a:xfrm>
          <a:prstGeom prst="wedgeRoundRectCallout">
            <a:avLst>
              <a:gd name="adj1" fmla="val 21679"/>
              <a:gd name="adj2" fmla="val 464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 smtClean="0">
                <a:solidFill>
                  <a:schemeClr val="tx1"/>
                </a:solidFill>
              </a:rPr>
              <a:t>Most are non-Citizens, writing the Evaluating Exam overseas and/or training in Canada under Visa status.</a:t>
            </a:r>
            <a:endParaRPr lang="en-C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87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Number of IMGs </a:t>
            </a:r>
            <a:r>
              <a:rPr lang="en-US" sz="2400" dirty="0" smtClean="0"/>
              <a:t>who passed MCC Examinations, by Self-Reported Citizenship, 2005-2009</a:t>
            </a:r>
            <a:endParaRPr lang="en-CA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0137908"/>
              </p:ext>
            </p:extLst>
          </p:nvPr>
        </p:nvGraphicFramePr>
        <p:xfrm>
          <a:off x="755576" y="1769534"/>
          <a:ext cx="7715200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518" y="6101561"/>
            <a:ext cx="5431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Source: IMG </a:t>
            </a:r>
            <a:r>
              <a:rPr lang="en-US" sz="1200" dirty="0" smtClean="0"/>
              <a:t>Database, 2010.</a:t>
            </a:r>
          </a:p>
          <a:p>
            <a:r>
              <a:rPr lang="en-US" sz="1200" dirty="0" smtClean="0"/>
              <a:t>Note: Citizenship is self-reported by IMGs and not necessarily source-verified.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46645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Number of IMGs </a:t>
            </a:r>
            <a:r>
              <a:rPr lang="en-US" sz="2400" dirty="0" smtClean="0"/>
              <a:t>who passed MCC Examinations, by Birth Country, 2005-2009</a:t>
            </a:r>
            <a:endParaRPr lang="en-CA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106408"/>
              </p:ext>
            </p:extLst>
          </p:nvPr>
        </p:nvGraphicFramePr>
        <p:xfrm>
          <a:off x="943978" y="1772816"/>
          <a:ext cx="7715200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518" y="6101561"/>
            <a:ext cx="2217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Source: IMG </a:t>
            </a:r>
            <a:r>
              <a:rPr lang="en-US" sz="1200" dirty="0" smtClean="0"/>
              <a:t>Database, 2010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61412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IMG Assessments in </a:t>
            </a:r>
            <a:r>
              <a:rPr lang="en-US" dirty="0"/>
              <a:t>Canada, 2005-2009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21156"/>
              </p:ext>
            </p:extLst>
          </p:nvPr>
        </p:nvGraphicFramePr>
        <p:xfrm>
          <a:off x="755576" y="1700808"/>
          <a:ext cx="7571184" cy="42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518" y="6101561"/>
            <a:ext cx="2778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National IMG Database, </a:t>
            </a:r>
            <a:r>
              <a:rPr lang="en-US" sz="1200" dirty="0"/>
              <a:t>2010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71574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 Year Post-MD IMG Trainees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0521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494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Number of IMGs </a:t>
            </a:r>
            <a:r>
              <a:rPr lang="en-US" sz="2000" dirty="0" smtClean="0"/>
              <a:t>Certified by College of Family Physicians of Canada, Royal College of Physicians and Surgeons of Canada, College des </a:t>
            </a:r>
            <a:r>
              <a:rPr lang="en-US" sz="2000" dirty="0" err="1" smtClean="0"/>
              <a:t>Medecins</a:t>
            </a:r>
            <a:r>
              <a:rPr lang="en-US" sz="2000" dirty="0" smtClean="0"/>
              <a:t> du Quebec, 2006-2009</a:t>
            </a:r>
            <a:endParaRPr lang="en-CA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803651"/>
              </p:ext>
            </p:extLst>
          </p:nvPr>
        </p:nvGraphicFramePr>
        <p:xfrm>
          <a:off x="431716" y="1628800"/>
          <a:ext cx="78126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95869" y="6309320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IMG Database, 2010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89745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Number of IMGs Certified by College of Family Physicians of Canada, Royal College of Physicians and Surgeons of Canada, College des </a:t>
            </a:r>
            <a:r>
              <a:rPr lang="en-US" sz="2000" dirty="0" err="1"/>
              <a:t>Medecins</a:t>
            </a:r>
            <a:r>
              <a:rPr lang="en-US" sz="2000" dirty="0"/>
              <a:t> du Quebec, </a:t>
            </a:r>
            <a:r>
              <a:rPr lang="en-US" sz="2000" dirty="0" smtClean="0"/>
              <a:t>2006-2009</a:t>
            </a:r>
            <a:endParaRPr lang="en-CA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74882"/>
              </p:ext>
            </p:extLst>
          </p:nvPr>
        </p:nvGraphicFramePr>
        <p:xfrm>
          <a:off x="431716" y="1628800"/>
          <a:ext cx="78126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95869" y="6309320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IMG Database, 2010</a:t>
            </a:r>
            <a:endParaRPr lang="en-C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5858" y="1772816"/>
            <a:ext cx="282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Excluding Visa Trainees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8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Number of </a:t>
            </a:r>
            <a:r>
              <a:rPr lang="en-US" sz="2800" dirty="0" smtClean="0"/>
              <a:t>First-Time Licenses Issued to IMGs By Medical Regulatory Authorities, 2005-2009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46555"/>
              </p:ext>
            </p:extLst>
          </p:nvPr>
        </p:nvGraphicFramePr>
        <p:xfrm>
          <a:off x="457200" y="1675288"/>
          <a:ext cx="8229600" cy="449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6309320"/>
            <a:ext cx="7272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IMG Database, </a:t>
            </a:r>
            <a:r>
              <a:rPr lang="en-US" sz="1200" dirty="0" smtClean="0"/>
              <a:t>2010. </a:t>
            </a:r>
          </a:p>
          <a:p>
            <a:r>
              <a:rPr lang="en-US" sz="1100" dirty="0" smtClean="0"/>
              <a:t>Note: “All Other” includes provisional, temporary, academic, locum and other types of non-full licenses.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558293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 Bold" pitchFamily="34" charset="0"/>
                <a:cs typeface="Arial Bold" pitchFamily="34" charset="0"/>
              </a:rPr>
              <a:t>Evolving </a:t>
            </a:r>
            <a:r>
              <a:rPr lang="en-CA" dirty="0">
                <a:latin typeface="Arial Bold" pitchFamily="34" charset="0"/>
                <a:cs typeface="Arial Bold" pitchFamily="34" charset="0"/>
              </a:rPr>
              <a:t>IMG-IEP Context</a:t>
            </a:r>
            <a:endParaRPr lang="en-CA" dirty="0" smtClean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12643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 smtClean="0"/>
              <a:t>Canadian Task Force on Licensure of IMGs - 2004</a:t>
            </a:r>
          </a:p>
          <a:p>
            <a:pPr lvl="1"/>
            <a:r>
              <a:rPr lang="en-US" sz="2400" dirty="0" smtClean="0"/>
              <a:t>Increase capacity to assess IMGs</a:t>
            </a:r>
          </a:p>
          <a:p>
            <a:pPr lvl="1"/>
            <a:r>
              <a:rPr lang="en-US" sz="2400" dirty="0" smtClean="0"/>
              <a:t>Work toward standardization</a:t>
            </a:r>
          </a:p>
          <a:p>
            <a:pPr lvl="1"/>
            <a:r>
              <a:rPr lang="en-US" sz="2400" dirty="0" smtClean="0"/>
              <a:t>Expand/Develop programs to support IMGs</a:t>
            </a:r>
          </a:p>
          <a:p>
            <a:pPr lvl="1"/>
            <a:r>
              <a:rPr lang="en-US" sz="2400" dirty="0" smtClean="0"/>
              <a:t>Develop capacity to track and recruit IMGs</a:t>
            </a:r>
          </a:p>
          <a:p>
            <a:pPr lvl="1"/>
            <a:r>
              <a:rPr lang="en-US" sz="2400" dirty="0" smtClean="0"/>
              <a:t>Develop a national research agenda</a:t>
            </a:r>
          </a:p>
        </p:txBody>
      </p:sp>
    </p:spTree>
    <p:extLst>
      <p:ext uri="{BB962C8B-B14F-4D97-AF65-F5344CB8AC3E}">
        <p14:creationId xmlns:p14="http://schemas.microsoft.com/office/powerpoint/2010/main" val="3344858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3933056"/>
            <a:ext cx="8280920" cy="1944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2005-2009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724" y="1772816"/>
            <a:ext cx="5040560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2005-2007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55576" y="4227934"/>
            <a:ext cx="1872208" cy="1008112"/>
          </a:xfrm>
          <a:prstGeom prst="ellipse">
            <a:avLst/>
          </a:prstGeom>
          <a:solidFill>
            <a:srgbClr val="CC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/>
              <a:t>Post MD training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411</a:t>
            </a:r>
          </a:p>
          <a:p>
            <a:pPr algn="ctr"/>
            <a:endParaRPr lang="en-CA" sz="1600" dirty="0"/>
          </a:p>
        </p:txBody>
      </p:sp>
      <p:sp>
        <p:nvSpPr>
          <p:cNvPr id="3" name="Oval 2"/>
          <p:cNvSpPr/>
          <p:nvPr/>
        </p:nvSpPr>
        <p:spPr>
          <a:xfrm>
            <a:off x="2771800" y="4227934"/>
            <a:ext cx="1800200" cy="1008112"/>
          </a:xfrm>
          <a:prstGeom prst="ellipse">
            <a:avLst/>
          </a:prstGeom>
          <a:solidFill>
            <a:srgbClr val="CC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Assessment Centre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218</a:t>
            </a:r>
          </a:p>
          <a:p>
            <a:pPr algn="ctr"/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716016" y="4227934"/>
            <a:ext cx="1800200" cy="1008112"/>
          </a:xfrm>
          <a:prstGeom prst="ellipse">
            <a:avLst/>
          </a:prstGeom>
          <a:solidFill>
            <a:srgbClr val="CC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Certifying Body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97</a:t>
            </a:r>
            <a:endParaRPr lang="en-CA" sz="14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60232" y="4227934"/>
            <a:ext cx="1800200" cy="1008112"/>
          </a:xfrm>
          <a:prstGeom prst="ellipse">
            <a:avLst/>
          </a:prstGeom>
          <a:solidFill>
            <a:srgbClr val="CC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Regulatory Authority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77</a:t>
            </a:r>
            <a:endParaRPr lang="en-CA" sz="14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07904" y="1844824"/>
            <a:ext cx="1800200" cy="10081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MCC EE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1491</a:t>
            </a:r>
            <a:endParaRPr lang="en-US" sz="1600" dirty="0">
              <a:solidFill>
                <a:srgbClr val="C00000"/>
              </a:solidFill>
            </a:endParaRPr>
          </a:p>
          <a:p>
            <a:pPr algn="ctr"/>
            <a:endParaRPr lang="en-CA" sz="1600" dirty="0"/>
          </a:p>
        </p:txBody>
      </p:sp>
      <p:sp>
        <p:nvSpPr>
          <p:cNvPr id="9" name="Down Arrow 8"/>
          <p:cNvSpPr/>
          <p:nvPr/>
        </p:nvSpPr>
        <p:spPr>
          <a:xfrm>
            <a:off x="4466084" y="3068960"/>
            <a:ext cx="297747" cy="72008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910816" y="188640"/>
            <a:ext cx="7254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 Bold" pitchFamily="34" charset="0"/>
                <a:cs typeface="Arial Bold" pitchFamily="34" charset="0"/>
              </a:rPr>
              <a:t>Following the Progress of a Cohort of Canadian Citizen IMGs</a:t>
            </a:r>
            <a:endParaRPr lang="en-CA" sz="3200" b="1" dirty="0">
              <a:solidFill>
                <a:srgbClr val="C00000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95736" y="4993333"/>
            <a:ext cx="1008112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62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6262860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IMG Database, 2010</a:t>
            </a:r>
            <a:endParaRPr lang="en-CA" sz="1200" dirty="0"/>
          </a:p>
        </p:txBody>
      </p:sp>
      <p:sp>
        <p:nvSpPr>
          <p:cNvPr id="13" name="Oval 12"/>
          <p:cNvSpPr/>
          <p:nvPr/>
        </p:nvSpPr>
        <p:spPr>
          <a:xfrm>
            <a:off x="4139952" y="4993333"/>
            <a:ext cx="1008112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20172" y="4993333"/>
            <a:ext cx="1008112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35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Cohort Progress to Post-MD Training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72655"/>
              </p:ext>
            </p:extLst>
          </p:nvPr>
        </p:nvGraphicFramePr>
        <p:xfrm>
          <a:off x="457200" y="2060848"/>
          <a:ext cx="8229600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Entry to</a:t>
                      </a:r>
                      <a:r>
                        <a:rPr lang="en-CA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Post-MD Training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en-CA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C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(years)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39.59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38.87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Total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39.24</a:t>
                      </a:r>
                    </a:p>
                  </a:txBody>
                  <a:tcPr marL="9525" marR="9525" marT="9525" marB="0" anchor="b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36.52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35.57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Total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36.00</a:t>
                      </a:r>
                    </a:p>
                  </a:txBody>
                  <a:tcPr marL="9525" marR="9525" marT="9525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6262860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IMG Database, 2010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410043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Cohort in Post-MD Training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990477"/>
              </p:ext>
            </p:extLst>
          </p:nvPr>
        </p:nvGraphicFramePr>
        <p:xfrm>
          <a:off x="457200" y="1600200"/>
          <a:ext cx="8229600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PostMD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Gender Group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Total</a:t>
                      </a:r>
                    </a:p>
                  </a:txBody>
                  <a:tcPr marL="0" marR="0" marT="0" marB="0" anchor="b"/>
                </a:tc>
              </a:tr>
              <a:tr h="3708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23.6%</a:t>
                      </a:r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</a:t>
                      </a:r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17.5%</a:t>
                      </a:r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0" marR="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 Total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43.4%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23.8%</a:t>
                      </a:r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2.4%</a:t>
                      </a:r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21.2%</a:t>
                      </a:r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7.5%</a:t>
                      </a:r>
                    </a:p>
                  </a:txBody>
                  <a:tcPr marL="0" marR="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 Total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55.0%</a:t>
                      </a: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222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CA" sz="2800" dirty="0" smtClean="0"/>
              <a:t>Percent of Cohort Entering Post-MD Training, By Country of MD </a:t>
            </a:r>
            <a:r>
              <a:rPr lang="en-CA" sz="2800" dirty="0"/>
              <a:t>G</a:t>
            </a:r>
            <a:r>
              <a:rPr lang="en-CA" sz="2800" dirty="0" smtClean="0"/>
              <a:t>raduation</a:t>
            </a:r>
            <a:endParaRPr lang="en-CA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6101561"/>
            <a:ext cx="410561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Source: IMG </a:t>
            </a:r>
            <a:r>
              <a:rPr lang="en-US" sz="1400" dirty="0" smtClean="0"/>
              <a:t>Database, 2010.</a:t>
            </a:r>
          </a:p>
          <a:p>
            <a:r>
              <a:rPr lang="en-US" sz="1100" dirty="0" smtClean="0"/>
              <a:t>Note: Countries with &gt;=10 IMGs in MCC EE 2005-2007 cohort.</a:t>
            </a:r>
            <a:endParaRPr lang="en-CA" sz="1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000006"/>
              </p:ext>
            </p:extLst>
          </p:nvPr>
        </p:nvGraphicFramePr>
        <p:xfrm>
          <a:off x="683568" y="1772816"/>
          <a:ext cx="7715200" cy="41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88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CA" dirty="0"/>
              <a:t>Percent of Cohort Entering Post-MD Training, By </a:t>
            </a:r>
            <a:r>
              <a:rPr lang="en-CA" dirty="0" smtClean="0"/>
              <a:t>School </a:t>
            </a:r>
            <a:r>
              <a:rPr lang="en-CA" dirty="0"/>
              <a:t>of MD Graduation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885040"/>
              </p:ext>
            </p:extLst>
          </p:nvPr>
        </p:nvGraphicFramePr>
        <p:xfrm>
          <a:off x="683568" y="1628801"/>
          <a:ext cx="77619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237312"/>
            <a:ext cx="41056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IMG Database, </a:t>
            </a:r>
            <a:r>
              <a:rPr lang="en-US" sz="1400" dirty="0" smtClean="0"/>
              <a:t>2010.</a:t>
            </a:r>
          </a:p>
          <a:p>
            <a:r>
              <a:rPr lang="en-US" sz="1100" dirty="0"/>
              <a:t>Note: Countries with &gt;=10 IMGs in MCC EE 2005-2007 cohort</a:t>
            </a:r>
            <a:r>
              <a:rPr lang="en-US" sz="1100" dirty="0" smtClean="0"/>
              <a:t>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37235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Cohort With Full or Provisional License</a:t>
            </a:r>
            <a:endParaRPr lang="en-CA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26945"/>
              </p:ext>
            </p:extLst>
          </p:nvPr>
        </p:nvGraphicFramePr>
        <p:xfrm>
          <a:off x="457200" y="1600200"/>
          <a:ext cx="836327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Callout 6"/>
          <p:cNvSpPr/>
          <p:nvPr/>
        </p:nvSpPr>
        <p:spPr>
          <a:xfrm>
            <a:off x="611560" y="4183105"/>
            <a:ext cx="1296144" cy="16006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31 QEI &amp; II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2483768" y="4183105"/>
            <a:ext cx="1800200" cy="16006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23 QEI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7 Assessment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644008" y="4183105"/>
            <a:ext cx="1800200" cy="16006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4 Assessment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804248" y="1772816"/>
            <a:ext cx="2160240" cy="864096"/>
          </a:xfrm>
          <a:prstGeom prst="wedgeEllipseCallout">
            <a:avLst>
              <a:gd name="adj1" fmla="val -9745"/>
              <a:gd name="adj2" fmla="val 6903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? Provisional</a:t>
            </a: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? Data Timeframe</a:t>
            </a:r>
          </a:p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? Missing Data</a:t>
            </a:r>
          </a:p>
          <a:p>
            <a:pPr algn="ctr"/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6859531" y="4183105"/>
            <a:ext cx="1800200" cy="16006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 PGME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728" y="5949280"/>
            <a:ext cx="49685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43/77 (56%) </a:t>
            </a:r>
            <a:r>
              <a:rPr lang="en-CA" dirty="0" smtClean="0"/>
              <a:t>PGME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454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/>
              <a:t>License S</a:t>
            </a:r>
            <a:r>
              <a:rPr lang="en-US" dirty="0" smtClean="0"/>
              <a:t>tatus by </a:t>
            </a:r>
            <a:r>
              <a:rPr lang="en-US" dirty="0"/>
              <a:t>Field of </a:t>
            </a:r>
            <a:r>
              <a:rPr lang="en-US" dirty="0" smtClean="0"/>
              <a:t>Practice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6101561"/>
            <a:ext cx="2552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Source: IMG </a:t>
            </a:r>
            <a:r>
              <a:rPr lang="en-US" sz="1400" dirty="0" smtClean="0"/>
              <a:t>Database, 2010.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0808"/>
            <a:ext cx="74898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4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location at 2 and 5 years after PGME graduation, 2000-2004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829665"/>
              </p:ext>
            </p:extLst>
          </p:nvPr>
        </p:nvGraphicFramePr>
        <p:xfrm>
          <a:off x="729466" y="1628800"/>
          <a:ext cx="7787208" cy="413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59805" y="5754389"/>
            <a:ext cx="9144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dirty="0"/>
              <a:t>IMG</a:t>
            </a:r>
            <a:endParaRPr lang="en-CA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43121" y="5754389"/>
            <a:ext cx="9144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dirty="0"/>
              <a:t>CMG</a:t>
            </a:r>
            <a:endParaRPr lang="en-CA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6591" y="6444044"/>
            <a:ext cx="2411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Source: CAPER </a:t>
            </a:r>
            <a:r>
              <a:rPr lang="en-US" sz="1200" dirty="0" smtClean="0"/>
              <a:t>Database, 2010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995056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old" pitchFamily="34" charset="0"/>
                <a:cs typeface="Arial Bold" pitchFamily="34" charset="0"/>
              </a:rPr>
              <a:t>Distribution of Licensed IMGs </a:t>
            </a:r>
            <a:br>
              <a:rPr lang="en-US" b="1" dirty="0">
                <a:latin typeface="Arial Bold" pitchFamily="34" charset="0"/>
                <a:cs typeface="Arial Bold" pitchFamily="34" charset="0"/>
              </a:rPr>
            </a:br>
            <a:r>
              <a:rPr lang="en-US" b="1" dirty="0">
                <a:latin typeface="Arial Bold" pitchFamily="34" charset="0"/>
                <a:cs typeface="Arial Bold" pitchFamily="34" charset="0"/>
              </a:rPr>
              <a:t>in Urban/ Rural Canada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941090"/>
              </p:ext>
            </p:extLst>
          </p:nvPr>
        </p:nvGraphicFramePr>
        <p:xfrm>
          <a:off x="971600" y="1772816"/>
          <a:ext cx="7571184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6101561"/>
            <a:ext cx="25523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Source: IMG </a:t>
            </a:r>
            <a:r>
              <a:rPr lang="en-US" sz="1400" dirty="0" smtClean="0"/>
              <a:t>Database, 2010.</a:t>
            </a:r>
          </a:p>
        </p:txBody>
      </p:sp>
    </p:spTree>
    <p:extLst>
      <p:ext uri="{BB962C8B-B14F-4D97-AF65-F5344CB8AC3E}">
        <p14:creationId xmlns:p14="http://schemas.microsoft.com/office/powerpoint/2010/main" val="2127457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4" name="Content Placeholder 2"/>
          <p:cNvSpPr>
            <a:spLocks noGrp="1"/>
          </p:cNvSpPr>
          <p:nvPr>
            <p:ph sz="half" idx="1"/>
          </p:nvPr>
        </p:nvSpPr>
        <p:spPr>
          <a:xfrm>
            <a:off x="2195736" y="2595669"/>
            <a:ext cx="4038600" cy="965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Thank you</a:t>
            </a:r>
            <a:endParaRPr lang="en-CA" sz="6000" b="1" dirty="0" smtClean="0">
              <a:solidFill>
                <a:srgbClr val="C00000"/>
              </a:solidFill>
            </a:endParaRPr>
          </a:p>
        </p:txBody>
      </p:sp>
      <p:sp>
        <p:nvSpPr>
          <p:cNvPr id="452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fr-CA" sz="1200">
                <a:cs typeface="Times New Roman" pitchFamily="18" charset="0"/>
              </a:rPr>
              <a:t>               </a:t>
            </a:r>
            <a:endParaRPr lang="fr-CA"/>
          </a:p>
        </p:txBody>
      </p:sp>
      <p:graphicFrame>
        <p:nvGraphicFramePr>
          <p:cNvPr id="45212" name="Object 156"/>
          <p:cNvGraphicFramePr>
            <a:graphicFrameLocks noChangeAspect="1"/>
          </p:cNvGraphicFramePr>
          <p:nvPr/>
        </p:nvGraphicFramePr>
        <p:xfrm>
          <a:off x="3924300" y="6092825"/>
          <a:ext cx="1266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0" r:id="rId4" imgW="7552381" imgH="1819529" progId="">
                  <p:embed/>
                </p:oleObj>
              </mc:Choice>
              <mc:Fallback>
                <p:oleObj r:id="rId4" imgW="7552381" imgH="1819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6092825"/>
                        <a:ext cx="12668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5876925"/>
          <a:ext cx="5623560" cy="914400"/>
        </p:xfrm>
        <a:graphic>
          <a:graphicData uri="http://schemas.openxmlformats.org/drawingml/2006/table">
            <a:tbl>
              <a:tblPr/>
              <a:tblGrid>
                <a:gridCol w="2779395"/>
                <a:gridCol w="284416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>
                          <a:latin typeface="Times New Roman"/>
                          <a:ea typeface="Times New Roman"/>
                          <a:cs typeface="Times New Roman"/>
                        </a:rPr>
                        <a:t>This project is funded by the Government of Canada's Foreign Credential Recognition Program. </a:t>
                      </a:r>
                      <a:endParaRPr lang="en-CA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C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C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22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CA"/>
          </a:p>
        </p:txBody>
      </p:sp>
      <p:pic>
        <p:nvPicPr>
          <p:cNvPr id="45225" name="Picture 12" descr="AFMC_2colourPM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3929063"/>
            <a:ext cx="15240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1766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 Bold" pitchFamily="34" charset="0"/>
                <a:cs typeface="Arial Bold" pitchFamily="34" charset="0"/>
              </a:rPr>
              <a:t>Evolving </a:t>
            </a:r>
            <a:r>
              <a:rPr lang="en-CA" dirty="0">
                <a:latin typeface="Arial Bold" pitchFamily="34" charset="0"/>
                <a:cs typeface="Arial Bold" pitchFamily="34" charset="0"/>
              </a:rPr>
              <a:t>IMG-IEP Context</a:t>
            </a:r>
            <a:endParaRPr lang="en-CA" dirty="0" smtClean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12643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 smtClean="0"/>
              <a:t>More recently:</a:t>
            </a:r>
          </a:p>
          <a:p>
            <a:pPr lvl="1"/>
            <a:r>
              <a:rPr lang="en-CA" sz="2400" dirty="0"/>
              <a:t>Agreement on Internal Trade- Chapter 7- Labour Mobility</a:t>
            </a:r>
          </a:p>
          <a:p>
            <a:pPr lvl="1"/>
            <a:r>
              <a:rPr lang="en-CA" sz="2400" dirty="0" smtClean="0"/>
              <a:t>Framework </a:t>
            </a:r>
            <a:r>
              <a:rPr lang="en-CA" sz="2400" dirty="0"/>
              <a:t>for Foreign Credential Recognition</a:t>
            </a:r>
          </a:p>
          <a:p>
            <a:pPr lvl="1"/>
            <a:r>
              <a:rPr lang="en-CA" sz="2400" dirty="0" smtClean="0"/>
              <a:t>National Regulatory Coordination</a:t>
            </a:r>
          </a:p>
          <a:p>
            <a:pPr lvl="2"/>
            <a:r>
              <a:rPr lang="en-CA" sz="2000" dirty="0" smtClean="0"/>
              <a:t>Physician Credentials Repository of Canada</a:t>
            </a:r>
          </a:p>
          <a:p>
            <a:pPr lvl="2"/>
            <a:r>
              <a:rPr lang="en-CA" sz="2000" dirty="0" smtClean="0"/>
              <a:t>Application for Medical Registration in Canada</a:t>
            </a:r>
            <a:endParaRPr lang="en-CA" sz="2000" dirty="0"/>
          </a:p>
          <a:p>
            <a:pPr lvl="1"/>
            <a:r>
              <a:rPr lang="en-CA" sz="2400" dirty="0" smtClean="0"/>
              <a:t>National </a:t>
            </a:r>
            <a:r>
              <a:rPr lang="en-CA" sz="2400" dirty="0"/>
              <a:t>Assessment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4402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old" pitchFamily="34" charset="0"/>
                <a:cs typeface="Arial Bold" pitchFamily="34" charset="0"/>
              </a:rPr>
              <a:t>Data in an Evolving Context</a:t>
            </a:r>
            <a:br>
              <a:rPr lang="en-CA" dirty="0" smtClean="0">
                <a:latin typeface="Arial Bold" pitchFamily="34" charset="0"/>
                <a:cs typeface="Arial Bold" pitchFamily="34" charset="0"/>
              </a:rPr>
            </a:br>
            <a:r>
              <a:rPr lang="en-US" sz="2000" dirty="0">
                <a:latin typeface="Arial Bold" pitchFamily="34" charset="0"/>
                <a:cs typeface="Arial Bold" pitchFamily="34" charset="0"/>
              </a:rPr>
              <a:t>Physician to Population Ratio – Canada Vs. OECD Average</a:t>
            </a:r>
            <a:endParaRPr lang="en-CA" sz="2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5746"/>
            <a:ext cx="7920880" cy="50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14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old" pitchFamily="34" charset="0"/>
                <a:cs typeface="Arial Bold" pitchFamily="34" charset="0"/>
              </a:rPr>
              <a:t>Data in an Evolving Context</a:t>
            </a:r>
            <a:br>
              <a:rPr lang="en-CA" dirty="0" smtClean="0">
                <a:latin typeface="Arial Bold" pitchFamily="34" charset="0"/>
                <a:cs typeface="Arial Bold" pitchFamily="34" charset="0"/>
              </a:rPr>
            </a:br>
            <a:r>
              <a:rPr lang="en-US" sz="2000" dirty="0">
                <a:latin typeface="Arial Bold" pitchFamily="34" charset="0"/>
                <a:cs typeface="Arial Bold" pitchFamily="34" charset="0"/>
              </a:rPr>
              <a:t>Physician to Population Ratio – Canada Vs. OECD Average</a:t>
            </a:r>
            <a:endParaRPr lang="en-CA" sz="2000" dirty="0"/>
          </a:p>
        </p:txBody>
      </p:sp>
      <p:graphicFrame>
        <p:nvGraphicFramePr>
          <p:cNvPr id="2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78302"/>
              </p:ext>
            </p:extLst>
          </p:nvPr>
        </p:nvGraphicFramePr>
        <p:xfrm>
          <a:off x="251520" y="1340768"/>
          <a:ext cx="8750300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615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old" pitchFamily="34" charset="0"/>
                <a:cs typeface="Arial Bold" pitchFamily="34" charset="0"/>
              </a:rPr>
              <a:t>Data in an Evolving Context</a:t>
            </a:r>
            <a:br>
              <a:rPr lang="en-CA" dirty="0" smtClean="0">
                <a:latin typeface="Arial Bold" pitchFamily="34" charset="0"/>
                <a:cs typeface="Arial Bold" pitchFamily="34" charset="0"/>
              </a:rPr>
            </a:br>
            <a:r>
              <a:rPr lang="en-CA" sz="1800" dirty="0"/>
              <a:t>Number of IMGs in the Active Physician Workforce, Canada, </a:t>
            </a:r>
            <a:r>
              <a:rPr lang="en-CA" sz="1800" dirty="0" smtClean="0"/>
              <a:t>1994-2008</a:t>
            </a:r>
            <a:endParaRPr lang="en-CA" sz="1800" dirty="0"/>
          </a:p>
        </p:txBody>
      </p:sp>
      <p:pic>
        <p:nvPicPr>
          <p:cNvPr id="46082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7703" t="48608" r="36757" b="38021"/>
          <a:stretch/>
        </p:blipFill>
        <p:spPr>
          <a:xfrm>
            <a:off x="755576" y="1700808"/>
            <a:ext cx="7758113" cy="1455129"/>
          </a:xfr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25143" r="37413" b="46132"/>
          <a:stretch/>
        </p:blipFill>
        <p:spPr bwMode="auto">
          <a:xfrm>
            <a:off x="1331640" y="3573016"/>
            <a:ext cx="660604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63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 Bold" pitchFamily="34" charset="0"/>
                <a:cs typeface="Arial Bold" pitchFamily="34" charset="0"/>
              </a:rPr>
              <a:t>Data in an Evolving Context</a:t>
            </a:r>
            <a:br>
              <a:rPr lang="en-CA" dirty="0" smtClean="0">
                <a:latin typeface="Arial Bold" pitchFamily="34" charset="0"/>
                <a:cs typeface="Arial Bold" pitchFamily="34" charset="0"/>
              </a:rPr>
            </a:br>
            <a:r>
              <a:rPr lang="en-CA" sz="1800" dirty="0"/>
              <a:t>Number of IMGs in the Active Physician Workforce, Canada, </a:t>
            </a:r>
            <a:r>
              <a:rPr lang="en-CA" sz="1800" dirty="0" smtClean="0"/>
              <a:t>1994-2008</a:t>
            </a:r>
            <a:endParaRPr lang="en-CA" sz="18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2" y="1700808"/>
            <a:ext cx="8572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21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36904" cy="1080120"/>
          </a:xfrm>
        </p:spPr>
        <p:txBody>
          <a:bodyPr/>
          <a:lstStyle/>
          <a:p>
            <a:r>
              <a:rPr lang="en-CA" dirty="0">
                <a:latin typeface="Arial Bold" pitchFamily="34" charset="0"/>
                <a:cs typeface="Arial Bold" pitchFamily="34" charset="0"/>
              </a:rPr>
              <a:t>Data in an Evolving Context </a:t>
            </a:r>
            <a:r>
              <a:rPr lang="en-CA" dirty="0" smtClean="0">
                <a:latin typeface="Arial Bold" pitchFamily="34" charset="0"/>
                <a:cs typeface="Arial Bold" pitchFamily="34" charset="0"/>
              </a:rPr>
              <a:t/>
            </a:r>
            <a:br>
              <a:rPr lang="en-CA" dirty="0" smtClean="0">
                <a:latin typeface="Arial Bold" pitchFamily="34" charset="0"/>
                <a:cs typeface="Arial Bold" pitchFamily="34" charset="0"/>
              </a:rPr>
            </a:br>
            <a:r>
              <a:rPr lang="en-CA" sz="2000" dirty="0" smtClean="0">
                <a:latin typeface="Arial Bold" pitchFamily="34" charset="0"/>
                <a:cs typeface="Arial Bold" pitchFamily="34" charset="0"/>
              </a:rPr>
              <a:t>Increased </a:t>
            </a:r>
            <a:r>
              <a:rPr lang="en-US" sz="2000" dirty="0" smtClean="0"/>
              <a:t>MD Program Applicants Per 100K Population</a:t>
            </a:r>
            <a:endParaRPr lang="en-US" sz="2000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96465854"/>
              </p:ext>
            </p:extLst>
          </p:nvPr>
        </p:nvGraphicFramePr>
        <p:xfrm>
          <a:off x="444500" y="1571625"/>
          <a:ext cx="8421688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8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13450</TotalTime>
  <Words>1123</Words>
  <Application>Microsoft Office PowerPoint</Application>
  <PresentationFormat>On-screen Show (4:3)</PresentationFormat>
  <Paragraphs>314</Paragraphs>
  <Slides>39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CAPER</vt:lpstr>
      <vt:lpstr>Worksheet</vt:lpstr>
      <vt:lpstr>Data On Internationally-Educated Physicians in Canada</vt:lpstr>
      <vt:lpstr>Evolving IMG-IEP Context</vt:lpstr>
      <vt:lpstr>Evolving IMG-IEP Context</vt:lpstr>
      <vt:lpstr>Evolving IMG-IEP Context</vt:lpstr>
      <vt:lpstr>Data in an Evolving Context Physician to Population Ratio – Canada Vs. OECD Average</vt:lpstr>
      <vt:lpstr>Data in an Evolving Context Physician to Population Ratio – Canada Vs. OECD Average</vt:lpstr>
      <vt:lpstr>Data in an Evolving Context Number of IMGs in the Active Physician Workforce, Canada, 1994-2008</vt:lpstr>
      <vt:lpstr>Data in an Evolving Context Number of IMGs in the Active Physician Workforce, Canada, 1994-2008</vt:lpstr>
      <vt:lpstr>Data in an Evolving Context  Increased MD Program Applicants Per 100K Population</vt:lpstr>
      <vt:lpstr>Data in an Evolving Context  Increased First Year MD Program Enrolment</vt:lpstr>
      <vt:lpstr>PowerPoint Presentation</vt:lpstr>
      <vt:lpstr>Data in an Evolving Context  Increased Number of Clinical Teachers</vt:lpstr>
      <vt:lpstr>IMGs in Canada Project National IMG Database</vt:lpstr>
      <vt:lpstr>The IMGs in Canada Project:  Brief History</vt:lpstr>
      <vt:lpstr>National IMG Database Data Collection Framework</vt:lpstr>
      <vt:lpstr>National IMG Database Current Data Status – Exam, Training, Certifying Bodies</vt:lpstr>
      <vt:lpstr>National IMG Database Current Data Status - Assessment Centres</vt:lpstr>
      <vt:lpstr>National IMG Database Current Data Status – Medical Regulatory Authorities</vt:lpstr>
      <vt:lpstr>National IMG Database Current Data Status – Missing MRAs</vt:lpstr>
      <vt:lpstr>PowerPoint Presentation</vt:lpstr>
      <vt:lpstr>IMGs in Canada  Emerging Picture from the National IMG Database</vt:lpstr>
      <vt:lpstr>Cumulative Number of Distinct IMGs in the National IMG Database</vt:lpstr>
      <vt:lpstr>Number of IMGs who passed MCC Examinations, by Self-Reported Citizenship, 2005-2009</vt:lpstr>
      <vt:lpstr>Number of IMGs who passed MCC Examinations, by Birth Country, 2005-2009</vt:lpstr>
      <vt:lpstr>Number of IMG Assessments in Canada, 2005-2009</vt:lpstr>
      <vt:lpstr>First Year Post-MD IMG Trainees</vt:lpstr>
      <vt:lpstr>Number of IMGs Certified by College of Family Physicians of Canada, Royal College of Physicians and Surgeons of Canada, College des Medecins du Quebec, 2006-2009</vt:lpstr>
      <vt:lpstr>Number of IMGs Certified by College of Family Physicians of Canada, Royal College of Physicians and Surgeons of Canada, College des Medecins du Quebec, 2006-2009</vt:lpstr>
      <vt:lpstr>Number of First-Time Licenses Issued to IMGs By Medical Regulatory Authorities, 2005-2009</vt:lpstr>
      <vt:lpstr>PowerPoint Presentation</vt:lpstr>
      <vt:lpstr>Cohort Progress to Post-MD Training</vt:lpstr>
      <vt:lpstr>Cohort in Post-MD Training</vt:lpstr>
      <vt:lpstr>Percent of Cohort Entering Post-MD Training, By Country of MD Graduation</vt:lpstr>
      <vt:lpstr>Percent of Cohort Entering Post-MD Training, By School of MD Graduation</vt:lpstr>
      <vt:lpstr>Cohort With Full or Provisional License</vt:lpstr>
      <vt:lpstr>License Status by Field of Practice</vt:lpstr>
      <vt:lpstr>Practice location at 2 and 5 years after PGME graduation, 2000-2004</vt:lpstr>
      <vt:lpstr>Distribution of Licensed IMGs  in Urban/ Rural Canada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pdeb-rinker</dc:creator>
  <cp:lastModifiedBy>Tamara Brown</cp:lastModifiedBy>
  <cp:revision>738</cp:revision>
  <cp:lastPrinted>2011-02-17T15:05:28Z</cp:lastPrinted>
  <dcterms:created xsi:type="dcterms:W3CDTF">2010-07-12T15:50:07Z</dcterms:created>
  <dcterms:modified xsi:type="dcterms:W3CDTF">2012-01-19T20:56:25Z</dcterms:modified>
</cp:coreProperties>
</file>